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 id="261" r:id="rId6"/>
    <p:sldId id="269" r:id="rId7"/>
    <p:sldId id="262" r:id="rId8"/>
    <p:sldId id="270" r:id="rId9"/>
    <p:sldId id="263" r:id="rId10"/>
    <p:sldId id="272" r:id="rId11"/>
    <p:sldId id="271" r:id="rId12"/>
    <p:sldId id="264" r:id="rId13"/>
    <p:sldId id="273" r:id="rId14"/>
    <p:sldId id="265" r:id="rId15"/>
    <p:sldId id="274" r:id="rId16"/>
    <p:sldId id="266" r:id="rId17"/>
    <p:sldId id="275" r:id="rId18"/>
    <p:sldId id="267" r:id="rId19"/>
    <p:sldId id="276" r:id="rId20"/>
    <p:sldId id="279" r:id="rId21"/>
    <p:sldId id="268" r:id="rId22"/>
    <p:sldId id="278" r:id="rId23"/>
    <p:sldId id="257" r:id="rId2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666"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01/07/2014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01/07/2014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4" name="3 Cinta hacia abajo"/>
          <p:cNvSpPr/>
          <p:nvPr/>
        </p:nvSpPr>
        <p:spPr>
          <a:xfrm>
            <a:off x="-108520" y="548680"/>
            <a:ext cx="9252520" cy="3240360"/>
          </a:xfrm>
          <a:prstGeom prst="ribbon">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4000" dirty="0" smtClean="0">
                <a:latin typeface="Algerian" pitchFamily="82" charset="0"/>
              </a:rPr>
              <a:t>¿QUÉ </a:t>
            </a:r>
            <a:r>
              <a:rPr lang="es-CO" sz="4000" dirty="0">
                <a:latin typeface="Algerian" pitchFamily="82" charset="0"/>
              </a:rPr>
              <a:t>ENCABEZA SU </a:t>
            </a:r>
            <a:r>
              <a:rPr lang="es-CO" sz="4000" dirty="0" smtClean="0">
                <a:latin typeface="Algerian" pitchFamily="82" charset="0"/>
              </a:rPr>
              <a:t>AGENDA?</a:t>
            </a:r>
            <a:endParaRPr lang="es-CO" sz="2400" dirty="0">
              <a:latin typeface="Algerian" pitchFamily="82"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3933056"/>
            <a:ext cx="4464496"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25290493"/>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04664"/>
            <a:ext cx="5760640" cy="3384375"/>
          </a:xfrm>
        </p:spPr>
        <p:txBody>
          <a:bodyPr>
            <a:normAutofit fontScale="92500"/>
          </a:bodyPr>
          <a:lstStyle/>
          <a:p>
            <a:pPr marL="0" indent="0">
              <a:buNone/>
            </a:pPr>
            <a:r>
              <a:rPr lang="es-CO" dirty="0" smtClean="0"/>
              <a:t>El Diccionario define una «Agenda» </a:t>
            </a:r>
            <a:r>
              <a:rPr lang="es-CO" sz="3900" b="1" dirty="0" smtClean="0"/>
              <a:t>1</a:t>
            </a:r>
            <a:r>
              <a:rPr lang="es-CO" dirty="0" smtClean="0"/>
              <a:t>). </a:t>
            </a:r>
            <a:r>
              <a:rPr lang="es-CO" dirty="0"/>
              <a:t>C</a:t>
            </a:r>
            <a:r>
              <a:rPr lang="es-CO" dirty="0" smtClean="0"/>
              <a:t>omo un «</a:t>
            </a:r>
            <a:r>
              <a:rPr lang="es-CO" b="1" dirty="0" smtClean="0">
                <a:latin typeface="Agency FB" pitchFamily="34" charset="0"/>
              </a:rPr>
              <a:t>Libro </a:t>
            </a:r>
            <a:r>
              <a:rPr lang="es-CO" b="1" dirty="0">
                <a:latin typeface="Agency FB" pitchFamily="34" charset="0"/>
              </a:rPr>
              <a:t>o cuaderno para anotar lo que se ha de hacer y otros datos que a una persona le </a:t>
            </a:r>
            <a:r>
              <a:rPr lang="es-CO" b="1" u="sng" dirty="0">
                <a:latin typeface="Agency FB" pitchFamily="34" charset="0"/>
              </a:rPr>
              <a:t>interesa recordar</a:t>
            </a:r>
            <a:r>
              <a:rPr lang="es-CO" dirty="0"/>
              <a:t>; normalmente tiene consignados los días del año y un espacio para las anotaciones</a:t>
            </a:r>
            <a:r>
              <a:rPr lang="es-CO" dirty="0" smtClean="0"/>
              <a:t>.</a:t>
            </a:r>
            <a:endParaRPr lang="es-CO" dirty="0"/>
          </a:p>
        </p:txBody>
      </p:sp>
      <p:pic>
        <p:nvPicPr>
          <p:cNvPr id="205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0690175">
            <a:off x="6612011" y="595754"/>
            <a:ext cx="2371725" cy="26048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539552" y="4029165"/>
            <a:ext cx="8136904" cy="2308324"/>
          </a:xfrm>
          <a:prstGeom prst="rect">
            <a:avLst/>
          </a:prstGeom>
        </p:spPr>
        <p:txBody>
          <a:bodyPr wrap="square">
            <a:spAutoFit/>
          </a:bodyPr>
          <a:lstStyle/>
          <a:p>
            <a:r>
              <a:rPr lang="es-CO" sz="3600" b="1" dirty="0" smtClean="0"/>
              <a:t>2).   </a:t>
            </a:r>
            <a:r>
              <a:rPr lang="es-CO" sz="3600" b="1" dirty="0">
                <a:latin typeface="Agency FB" pitchFamily="34" charset="0"/>
              </a:rPr>
              <a:t>Programa de actividades o de trabajo de un periodo de tiempo determinado</a:t>
            </a:r>
            <a:r>
              <a:rPr lang="es-CO" sz="3600" dirty="0"/>
              <a:t>.</a:t>
            </a:r>
          </a:p>
          <a:p>
            <a:r>
              <a:rPr lang="es-CO" sz="3600" b="1" dirty="0" smtClean="0"/>
              <a:t>3</a:t>
            </a:r>
            <a:r>
              <a:rPr lang="es-CO" sz="3600" dirty="0" smtClean="0"/>
              <a:t>).   </a:t>
            </a:r>
            <a:r>
              <a:rPr lang="es-CO" sz="3200" b="1" dirty="0">
                <a:latin typeface="Agency FB" pitchFamily="34" charset="0"/>
              </a:rPr>
              <a:t>Conjunto de temas que han de tratarse en una reunión</a:t>
            </a:r>
            <a:r>
              <a:rPr lang="es-CO" sz="3600" dirty="0"/>
              <a:t>.</a:t>
            </a:r>
          </a:p>
        </p:txBody>
      </p:sp>
    </p:spTree>
    <p:extLst>
      <p:ext uri="{BB962C8B-B14F-4D97-AF65-F5344CB8AC3E}">
        <p14:creationId xmlns:p14="http://schemas.microsoft.com/office/powerpoint/2010/main" val="401942225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028403"/>
          </a:xfrm>
        </p:spPr>
        <p:txBody>
          <a:bodyPr>
            <a:normAutofit lnSpcReduction="10000"/>
          </a:bodyPr>
          <a:lstStyle/>
          <a:p>
            <a:pPr marL="0" indent="0" algn="ctr">
              <a:buNone/>
            </a:pPr>
            <a:r>
              <a:rPr lang="es-CO" dirty="0" smtClean="0"/>
              <a:t>¿</a:t>
            </a:r>
            <a:r>
              <a:rPr lang="es-CO" sz="3500" b="1" dirty="0" smtClean="0"/>
              <a:t>Sabían</a:t>
            </a:r>
            <a:r>
              <a:rPr lang="es-CO" sz="3500" b="1" dirty="0"/>
              <a:t> que en la Biblia hay un texto que esta dedicado para cada comienzo del </a:t>
            </a:r>
            <a:r>
              <a:rPr lang="es-CO" sz="3500" b="1" dirty="0" smtClean="0"/>
              <a:t>día </a:t>
            </a:r>
            <a:r>
              <a:rPr lang="es-CO" sz="3500" b="1" dirty="0"/>
              <a:t>incluirlo en la primera pagina de nuestras agendas como una prioridad</a:t>
            </a:r>
            <a:r>
              <a:rPr lang="es-CO" dirty="0" smtClean="0"/>
              <a:t>?</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7025" y="2883699"/>
            <a:ext cx="2466975" cy="184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67544" y="3068960"/>
            <a:ext cx="6156176" cy="1815882"/>
          </a:xfrm>
          <a:prstGeom prst="rect">
            <a:avLst/>
          </a:prstGeom>
        </p:spPr>
        <p:txBody>
          <a:bodyPr wrap="square">
            <a:spAutoFit/>
          </a:bodyPr>
          <a:lstStyle/>
          <a:p>
            <a:pPr algn="ctr"/>
            <a:r>
              <a:rPr lang="es-CO" sz="2800" dirty="0">
                <a:solidFill>
                  <a:srgbClr val="FF0000"/>
                </a:solidFill>
              </a:rPr>
              <a:t>“Mas buscad primeramente el reino de Dios y su justicia, y todas estas cosas os serán añadidas.”   </a:t>
            </a:r>
          </a:p>
          <a:p>
            <a:pPr algn="ctr"/>
            <a:r>
              <a:rPr lang="es-CO" sz="2800" b="1" u="sng" dirty="0">
                <a:solidFill>
                  <a:srgbClr val="FF0000"/>
                </a:solidFill>
              </a:rPr>
              <a:t>Mateo </a:t>
            </a:r>
            <a:r>
              <a:rPr lang="es-CO" sz="2800" b="1" u="sng" dirty="0" smtClean="0">
                <a:solidFill>
                  <a:srgbClr val="FF0000"/>
                </a:solidFill>
              </a:rPr>
              <a:t>6:33</a:t>
            </a:r>
            <a:endParaRPr lang="es-CO" sz="2800" b="1" u="sng" dirty="0">
              <a:solidFill>
                <a:srgbClr val="FF0000"/>
              </a:solidFill>
            </a:endParaRPr>
          </a:p>
        </p:txBody>
      </p:sp>
      <p:sp>
        <p:nvSpPr>
          <p:cNvPr id="5" name="4 Rectángulo"/>
          <p:cNvSpPr/>
          <p:nvPr/>
        </p:nvSpPr>
        <p:spPr>
          <a:xfrm>
            <a:off x="467544" y="5301208"/>
            <a:ext cx="8208912" cy="1569660"/>
          </a:xfrm>
          <a:prstGeom prst="rect">
            <a:avLst/>
          </a:prstGeom>
        </p:spPr>
        <p:txBody>
          <a:bodyPr wrap="square">
            <a:spAutoFit/>
          </a:bodyPr>
          <a:lstStyle/>
          <a:p>
            <a:pPr algn="ctr"/>
            <a:r>
              <a:rPr lang="es-CO" sz="3200" dirty="0"/>
              <a:t>Basándome en el mensaje de este texto, les propongo una lista de cosas a tener en cuenta en sus </a:t>
            </a:r>
            <a:r>
              <a:rPr lang="es-CO" sz="3200" dirty="0" smtClean="0"/>
              <a:t>agendas programadas para un año.</a:t>
            </a:r>
            <a:r>
              <a:rPr lang="es-CO" sz="3200" dirty="0"/>
              <a:t> </a:t>
            </a:r>
          </a:p>
        </p:txBody>
      </p:sp>
    </p:spTree>
    <p:extLst>
      <p:ext uri="{BB962C8B-B14F-4D97-AF65-F5344CB8AC3E}">
        <p14:creationId xmlns:p14="http://schemas.microsoft.com/office/powerpoint/2010/main" val="398961789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80">
                                          <p:stCondLst>
                                            <p:cond delay="0"/>
                                          </p:stCondLst>
                                        </p:cTn>
                                        <p:tgtEl>
                                          <p:spTgt spid="3074"/>
                                        </p:tgtEl>
                                      </p:cBhvr>
                                    </p:animEffect>
                                    <p:anim calcmode="lin" valueType="num">
                                      <p:cBhvr>
                                        <p:cTn id="8"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13" dur="26">
                                          <p:stCondLst>
                                            <p:cond delay="650"/>
                                          </p:stCondLst>
                                        </p:cTn>
                                        <p:tgtEl>
                                          <p:spTgt spid="3074"/>
                                        </p:tgtEl>
                                      </p:cBhvr>
                                      <p:to x="100000" y="60000"/>
                                    </p:animScale>
                                    <p:animScale>
                                      <p:cBhvr>
                                        <p:cTn id="14" dur="166" decel="50000">
                                          <p:stCondLst>
                                            <p:cond delay="676"/>
                                          </p:stCondLst>
                                        </p:cTn>
                                        <p:tgtEl>
                                          <p:spTgt spid="3074"/>
                                        </p:tgtEl>
                                      </p:cBhvr>
                                      <p:to x="100000" y="100000"/>
                                    </p:animScale>
                                    <p:animScale>
                                      <p:cBhvr>
                                        <p:cTn id="15" dur="26">
                                          <p:stCondLst>
                                            <p:cond delay="1312"/>
                                          </p:stCondLst>
                                        </p:cTn>
                                        <p:tgtEl>
                                          <p:spTgt spid="3074"/>
                                        </p:tgtEl>
                                      </p:cBhvr>
                                      <p:to x="100000" y="80000"/>
                                    </p:animScale>
                                    <p:animScale>
                                      <p:cBhvr>
                                        <p:cTn id="16" dur="166" decel="50000">
                                          <p:stCondLst>
                                            <p:cond delay="1338"/>
                                          </p:stCondLst>
                                        </p:cTn>
                                        <p:tgtEl>
                                          <p:spTgt spid="3074"/>
                                        </p:tgtEl>
                                      </p:cBhvr>
                                      <p:to x="100000" y="100000"/>
                                    </p:animScale>
                                    <p:animScale>
                                      <p:cBhvr>
                                        <p:cTn id="17" dur="26">
                                          <p:stCondLst>
                                            <p:cond delay="1642"/>
                                          </p:stCondLst>
                                        </p:cTn>
                                        <p:tgtEl>
                                          <p:spTgt spid="3074"/>
                                        </p:tgtEl>
                                      </p:cBhvr>
                                      <p:to x="100000" y="90000"/>
                                    </p:animScale>
                                    <p:animScale>
                                      <p:cBhvr>
                                        <p:cTn id="18" dur="166" decel="50000">
                                          <p:stCondLst>
                                            <p:cond delay="1668"/>
                                          </p:stCondLst>
                                        </p:cTn>
                                        <p:tgtEl>
                                          <p:spTgt spid="3074"/>
                                        </p:tgtEl>
                                      </p:cBhvr>
                                      <p:to x="100000" y="100000"/>
                                    </p:animScale>
                                    <p:animScale>
                                      <p:cBhvr>
                                        <p:cTn id="19" dur="26">
                                          <p:stCondLst>
                                            <p:cond delay="1808"/>
                                          </p:stCondLst>
                                        </p:cTn>
                                        <p:tgtEl>
                                          <p:spTgt spid="3074"/>
                                        </p:tgtEl>
                                      </p:cBhvr>
                                      <p:to x="100000" y="95000"/>
                                    </p:animScale>
                                    <p:animScale>
                                      <p:cBhvr>
                                        <p:cTn id="20" dur="166" decel="50000">
                                          <p:stCondLst>
                                            <p:cond delay="1834"/>
                                          </p:stCondLst>
                                        </p:cTn>
                                        <p:tgtEl>
                                          <p:spTgt spid="3074"/>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blipFill>
            <a:blip r:embed="rId2"/>
            <a:tile tx="0" ty="0" sx="100000" sy="100000" flip="none" algn="tl"/>
          </a:blipFill>
        </p:spPr>
        <p:txBody>
          <a:bodyPr>
            <a:normAutofit fontScale="90000"/>
          </a:bodyPr>
          <a:lstStyle/>
          <a:p>
            <a:r>
              <a:rPr lang="es-CO" b="1" i="1" dirty="0" smtClean="0">
                <a:latin typeface="Agency FB" pitchFamily="34" charset="0"/>
              </a:rPr>
              <a:t>La Santa Biblia menciona al menos siete cosas para tener en cuenta</a:t>
            </a:r>
            <a:endParaRPr lang="es-CO" b="1" i="1" dirty="0">
              <a:latin typeface="Agency FB" pitchFamily="34" charset="0"/>
            </a:endParaRPr>
          </a:p>
        </p:txBody>
      </p:sp>
      <p:sp>
        <p:nvSpPr>
          <p:cNvPr id="3" name="2 Marcador de contenido"/>
          <p:cNvSpPr>
            <a:spLocks noGrp="1"/>
          </p:cNvSpPr>
          <p:nvPr>
            <p:ph idx="1"/>
          </p:nvPr>
        </p:nvSpPr>
        <p:spPr>
          <a:xfrm>
            <a:off x="457200" y="1600200"/>
            <a:ext cx="5770984" cy="3052936"/>
          </a:xfrm>
        </p:spPr>
        <p:txBody>
          <a:bodyPr>
            <a:normAutofit fontScale="85000" lnSpcReduction="20000"/>
          </a:bodyPr>
          <a:lstStyle/>
          <a:p>
            <a:pPr marL="0" indent="0">
              <a:buNone/>
            </a:pPr>
            <a:r>
              <a:rPr lang="es-CO" dirty="0" smtClean="0"/>
              <a:t>            Hagámonos</a:t>
            </a:r>
            <a:r>
              <a:rPr lang="es-CO" dirty="0"/>
              <a:t> el propósito </a:t>
            </a:r>
            <a:r>
              <a:rPr lang="es-CO" b="1" u="sng" dirty="0"/>
              <a:t>de leer la Biblia completa en </a:t>
            </a:r>
            <a:r>
              <a:rPr lang="es-CO" b="1" u="sng" dirty="0" smtClean="0"/>
              <a:t>un </a:t>
            </a:r>
            <a:r>
              <a:rPr lang="es-CO" b="1" u="sng" dirty="0"/>
              <a:t>año</a:t>
            </a:r>
            <a:r>
              <a:rPr lang="es-CO" dirty="0"/>
              <a:t>. </a:t>
            </a:r>
            <a:endParaRPr lang="es-CO" dirty="0" smtClean="0"/>
          </a:p>
          <a:p>
            <a:pPr marL="0" indent="0">
              <a:buNone/>
            </a:pPr>
            <a:r>
              <a:rPr lang="es-CO" dirty="0" smtClean="0"/>
              <a:t>No </a:t>
            </a:r>
            <a:r>
              <a:rPr lang="es-CO" dirty="0"/>
              <a:t>importa que ya la haya leído completa en otra oportunidad. Escoja ahora otra versión en la cual le gustaría leer la Biblia, y busque algún plan para leerla en un </a:t>
            </a:r>
            <a:r>
              <a:rPr lang="es-CO" dirty="0" smtClean="0"/>
              <a:t>año.</a:t>
            </a:r>
            <a:endParaRPr lang="es-CO" dirty="0"/>
          </a:p>
        </p:txBody>
      </p:sp>
      <p:sp>
        <p:nvSpPr>
          <p:cNvPr id="4" name="3 Conector"/>
          <p:cNvSpPr/>
          <p:nvPr/>
        </p:nvSpPr>
        <p:spPr>
          <a:xfrm>
            <a:off x="642789" y="1412776"/>
            <a:ext cx="616842" cy="648072"/>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1</a:t>
            </a:r>
          </a:p>
        </p:txBody>
      </p:sp>
      <p:sp>
        <p:nvSpPr>
          <p:cNvPr id="5" name="4 Rectángulo"/>
          <p:cNvSpPr/>
          <p:nvPr/>
        </p:nvSpPr>
        <p:spPr>
          <a:xfrm>
            <a:off x="944274" y="4978042"/>
            <a:ext cx="7344816" cy="1384995"/>
          </a:xfrm>
          <a:prstGeom prst="rect">
            <a:avLst/>
          </a:prstGeom>
        </p:spPr>
        <p:txBody>
          <a:bodyPr wrap="square">
            <a:spAutoFit/>
          </a:bodyPr>
          <a:lstStyle/>
          <a:p>
            <a:pPr algn="ctr"/>
            <a:r>
              <a:rPr lang="es-CO" sz="2800" i="1" dirty="0" smtClean="0">
                <a:solidFill>
                  <a:srgbClr val="FF0000"/>
                </a:solidFill>
              </a:rPr>
              <a:t> </a:t>
            </a:r>
            <a:r>
              <a:rPr lang="es-CO" sz="2800" i="1" dirty="0">
                <a:solidFill>
                  <a:srgbClr val="FF0000"/>
                </a:solidFill>
              </a:rPr>
              <a:t>Hay varios, yo les propongo este. Puede hacerlo según otro, a su conveniencia, pero hágalo.</a:t>
            </a:r>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1736812"/>
            <a:ext cx="2514600" cy="24842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416249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1" end="1"/>
                                            </p:txEl>
                                          </p:spTgt>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4"/>
                                        </p:tgtEl>
                                        <p:attrNameLst>
                                          <p:attrName>style.visibility</p:attrName>
                                        </p:attrNameLst>
                                      </p:cBhvr>
                                      <p:to>
                                        <p:strVal val="visible"/>
                                      </p:to>
                                    </p:set>
                                    <p:anim calcmode="lin" valueType="num">
                                      <p:cBhvr>
                                        <p:cTn id="21" dur="1000" fill="hold"/>
                                        <p:tgtEl>
                                          <p:spTgt spid="4"/>
                                        </p:tgtEl>
                                        <p:attrNameLst>
                                          <p:attrName>ppt_w</p:attrName>
                                        </p:attrNameLst>
                                      </p:cBhvr>
                                      <p:tavLst>
                                        <p:tav tm="0">
                                          <p:val>
                                            <p:fltVal val="0"/>
                                          </p:val>
                                        </p:tav>
                                        <p:tav tm="100000">
                                          <p:val>
                                            <p:strVal val="#ppt_w"/>
                                          </p:val>
                                        </p:tav>
                                      </p:tavLst>
                                    </p:anim>
                                    <p:anim calcmode="lin" valueType="num">
                                      <p:cBhvr>
                                        <p:cTn id="22" dur="1000" fill="hold"/>
                                        <p:tgtEl>
                                          <p:spTgt spid="4"/>
                                        </p:tgtEl>
                                        <p:attrNameLst>
                                          <p:attrName>ppt_h</p:attrName>
                                        </p:attrNameLst>
                                      </p:cBhvr>
                                      <p:tavLst>
                                        <p:tav tm="0">
                                          <p:val>
                                            <p:fltVal val="0"/>
                                          </p:val>
                                        </p:tav>
                                        <p:tav tm="100000">
                                          <p:val>
                                            <p:strVal val="#ppt_h"/>
                                          </p:val>
                                        </p:tav>
                                      </p:tavLst>
                                    </p:anim>
                                    <p:anim calcmode="lin" valueType="num">
                                      <p:cBhvr>
                                        <p:cTn id="23" dur="1000" fill="hold"/>
                                        <p:tgtEl>
                                          <p:spTgt spid="4"/>
                                        </p:tgtEl>
                                        <p:attrNameLst>
                                          <p:attrName>style.rotation</p:attrName>
                                        </p:attrNameLst>
                                      </p:cBhvr>
                                      <p:tavLst>
                                        <p:tav tm="0">
                                          <p:val>
                                            <p:fltVal val="90"/>
                                          </p:val>
                                        </p:tav>
                                        <p:tav tm="100000">
                                          <p:val>
                                            <p:fltVal val="0"/>
                                          </p:val>
                                        </p:tav>
                                      </p:tavLst>
                                    </p:anim>
                                    <p:animEffect transition="in" filter="fade">
                                      <p:cBhvr>
                                        <p:cTn id="24" dur="1000"/>
                                        <p:tgtEl>
                                          <p:spTgt spid="4"/>
                                        </p:tgtEl>
                                      </p:cBhvr>
                                    </p:animEffect>
                                  </p:childTnLst>
                                </p:cTn>
                              </p:par>
                              <p:par>
                                <p:cTn id="25" presetID="31" presetClass="entr" presetSubtype="0"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1000" fill="hold"/>
                                        <p:tgtEl>
                                          <p:spTgt spid="5"/>
                                        </p:tgtEl>
                                        <p:attrNameLst>
                                          <p:attrName>ppt_w</p:attrName>
                                        </p:attrNameLst>
                                      </p:cBhvr>
                                      <p:tavLst>
                                        <p:tav tm="0">
                                          <p:val>
                                            <p:fltVal val="0"/>
                                          </p:val>
                                        </p:tav>
                                        <p:tav tm="100000">
                                          <p:val>
                                            <p:strVal val="#ppt_w"/>
                                          </p:val>
                                        </p:tav>
                                      </p:tavLst>
                                    </p:anim>
                                    <p:anim calcmode="lin" valueType="num">
                                      <p:cBhvr>
                                        <p:cTn id="28" dur="1000" fill="hold"/>
                                        <p:tgtEl>
                                          <p:spTgt spid="5"/>
                                        </p:tgtEl>
                                        <p:attrNameLst>
                                          <p:attrName>ppt_h</p:attrName>
                                        </p:attrNameLst>
                                      </p:cBhvr>
                                      <p:tavLst>
                                        <p:tav tm="0">
                                          <p:val>
                                            <p:fltVal val="0"/>
                                          </p:val>
                                        </p:tav>
                                        <p:tav tm="100000">
                                          <p:val>
                                            <p:strVal val="#ppt_h"/>
                                          </p:val>
                                        </p:tav>
                                      </p:tavLst>
                                    </p:anim>
                                    <p:anim calcmode="lin" valueType="num">
                                      <p:cBhvr>
                                        <p:cTn id="29" dur="1000" fill="hold"/>
                                        <p:tgtEl>
                                          <p:spTgt spid="5"/>
                                        </p:tgtEl>
                                        <p:attrNameLst>
                                          <p:attrName>style.rotation</p:attrName>
                                        </p:attrNameLst>
                                      </p:cBhvr>
                                      <p:tavLst>
                                        <p:tav tm="0">
                                          <p:val>
                                            <p:fltVal val="90"/>
                                          </p:val>
                                        </p:tav>
                                        <p:tav tm="100000">
                                          <p:val>
                                            <p:fltVal val="0"/>
                                          </p:val>
                                        </p:tav>
                                      </p:tavLst>
                                    </p:anim>
                                    <p:animEffect transition="in" filter="fade">
                                      <p:cBhvr>
                                        <p:cTn id="30" dur="1000"/>
                                        <p:tgtEl>
                                          <p:spTgt spid="5"/>
                                        </p:tgtEl>
                                      </p:cBhvr>
                                    </p:animEffect>
                                  </p:childTnLst>
                                </p:cTn>
                              </p:par>
                              <p:par>
                                <p:cTn id="31" presetID="31" presetClass="entr" presetSubtype="0" fill="hold" nodeType="withEffect">
                                  <p:stCondLst>
                                    <p:cond delay="0"/>
                                  </p:stCondLst>
                                  <p:childTnLst>
                                    <p:set>
                                      <p:cBhvr>
                                        <p:cTn id="32" dur="1" fill="hold">
                                          <p:stCondLst>
                                            <p:cond delay="0"/>
                                          </p:stCondLst>
                                        </p:cTn>
                                        <p:tgtEl>
                                          <p:spTgt spid="4099"/>
                                        </p:tgtEl>
                                        <p:attrNameLst>
                                          <p:attrName>style.visibility</p:attrName>
                                        </p:attrNameLst>
                                      </p:cBhvr>
                                      <p:to>
                                        <p:strVal val="visible"/>
                                      </p:to>
                                    </p:set>
                                    <p:anim calcmode="lin" valueType="num">
                                      <p:cBhvr>
                                        <p:cTn id="33" dur="1000" fill="hold"/>
                                        <p:tgtEl>
                                          <p:spTgt spid="4099"/>
                                        </p:tgtEl>
                                        <p:attrNameLst>
                                          <p:attrName>ppt_w</p:attrName>
                                        </p:attrNameLst>
                                      </p:cBhvr>
                                      <p:tavLst>
                                        <p:tav tm="0">
                                          <p:val>
                                            <p:fltVal val="0"/>
                                          </p:val>
                                        </p:tav>
                                        <p:tav tm="100000">
                                          <p:val>
                                            <p:strVal val="#ppt_w"/>
                                          </p:val>
                                        </p:tav>
                                      </p:tavLst>
                                    </p:anim>
                                    <p:anim calcmode="lin" valueType="num">
                                      <p:cBhvr>
                                        <p:cTn id="34" dur="1000" fill="hold"/>
                                        <p:tgtEl>
                                          <p:spTgt spid="4099"/>
                                        </p:tgtEl>
                                        <p:attrNameLst>
                                          <p:attrName>ppt_h</p:attrName>
                                        </p:attrNameLst>
                                      </p:cBhvr>
                                      <p:tavLst>
                                        <p:tav tm="0">
                                          <p:val>
                                            <p:fltVal val="0"/>
                                          </p:val>
                                        </p:tav>
                                        <p:tav tm="100000">
                                          <p:val>
                                            <p:strVal val="#ppt_h"/>
                                          </p:val>
                                        </p:tav>
                                      </p:tavLst>
                                    </p:anim>
                                    <p:anim calcmode="lin" valueType="num">
                                      <p:cBhvr>
                                        <p:cTn id="35" dur="1000" fill="hold"/>
                                        <p:tgtEl>
                                          <p:spTgt spid="4099"/>
                                        </p:tgtEl>
                                        <p:attrNameLst>
                                          <p:attrName>style.rotation</p:attrName>
                                        </p:attrNameLst>
                                      </p:cBhvr>
                                      <p:tavLst>
                                        <p:tav tm="0">
                                          <p:val>
                                            <p:fltVal val="90"/>
                                          </p:val>
                                        </p:tav>
                                        <p:tav tm="100000">
                                          <p:val>
                                            <p:fltVal val="0"/>
                                          </p:val>
                                        </p:tav>
                                      </p:tavLst>
                                    </p:anim>
                                    <p:animEffect transition="in" filter="fade">
                                      <p:cBhvr>
                                        <p:cTn id="36" dur="10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915000" cy="3096344"/>
          </a:xfrm>
        </p:spPr>
        <p:txBody>
          <a:bodyPr>
            <a:normAutofit fontScale="85000" lnSpcReduction="20000"/>
          </a:bodyPr>
          <a:lstStyle/>
          <a:p>
            <a:pPr marL="0" indent="0">
              <a:buNone/>
            </a:pPr>
            <a:r>
              <a:rPr lang="es-CO" dirty="0" smtClean="0"/>
              <a:t>            Hagámonos</a:t>
            </a:r>
            <a:r>
              <a:rPr lang="es-CO" dirty="0"/>
              <a:t> el propósito de separar tiempo </a:t>
            </a:r>
            <a:r>
              <a:rPr lang="es-CO" dirty="0" smtClean="0"/>
              <a:t>diario de</a:t>
            </a:r>
            <a:r>
              <a:rPr lang="es-CO" dirty="0"/>
              <a:t> </a:t>
            </a:r>
            <a:r>
              <a:rPr lang="es-CO" b="1" u="sng" dirty="0"/>
              <a:t>oración personal</a:t>
            </a:r>
            <a:r>
              <a:rPr lang="es-CO" dirty="0"/>
              <a:t>. </a:t>
            </a:r>
            <a:endParaRPr lang="es-CO" dirty="0" smtClean="0"/>
          </a:p>
          <a:p>
            <a:pPr marL="0" indent="0">
              <a:buNone/>
            </a:pPr>
            <a:r>
              <a:rPr lang="es-CO" dirty="0" smtClean="0"/>
              <a:t>Lo </a:t>
            </a:r>
            <a:r>
              <a:rPr lang="es-CO" dirty="0"/>
              <a:t>agitado de la vida, nuestra negligencia, y nuestra mala escala de prioridades hacen que la oración personal no sea con la frecuencia que debemos. </a:t>
            </a:r>
            <a:endParaRPr lang="es-CO" dirty="0" smtClean="0"/>
          </a:p>
        </p:txBody>
      </p:sp>
      <p:sp>
        <p:nvSpPr>
          <p:cNvPr id="4" name="3 Conector"/>
          <p:cNvSpPr/>
          <p:nvPr/>
        </p:nvSpPr>
        <p:spPr>
          <a:xfrm>
            <a:off x="526976" y="260648"/>
            <a:ext cx="516632" cy="60121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smtClean="0">
                <a:solidFill>
                  <a:schemeClr val="tx1"/>
                </a:solidFill>
              </a:rPr>
              <a:t>2</a:t>
            </a:r>
            <a:endParaRPr lang="es-CO" sz="3200" b="1" dirty="0">
              <a:solidFill>
                <a:schemeClr val="tx1"/>
              </a:solidFill>
            </a:endParaRPr>
          </a:p>
        </p:txBody>
      </p:sp>
      <p:sp>
        <p:nvSpPr>
          <p:cNvPr id="5" name="4 Rectángulo"/>
          <p:cNvSpPr/>
          <p:nvPr/>
        </p:nvSpPr>
        <p:spPr>
          <a:xfrm>
            <a:off x="526976" y="4221088"/>
            <a:ext cx="8221488" cy="2062103"/>
          </a:xfrm>
          <a:prstGeom prst="rect">
            <a:avLst/>
          </a:prstGeom>
        </p:spPr>
        <p:txBody>
          <a:bodyPr wrap="square">
            <a:spAutoFit/>
          </a:bodyPr>
          <a:lstStyle/>
          <a:p>
            <a:pPr algn="ctr"/>
            <a:r>
              <a:rPr lang="es-CO" sz="3200" b="1" i="1" dirty="0">
                <a:solidFill>
                  <a:srgbClr val="FF0000"/>
                </a:solidFill>
              </a:rPr>
              <a:t>Cada vez que un creyente inclina sus rodillas, o su cabeza para dirigirse al Padre en oración en nombre del Hijo, Satanás se retuerce y tiembla.  </a:t>
            </a:r>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260648"/>
            <a:ext cx="2304256" cy="2952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391539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760640"/>
          </a:xfrm>
        </p:spPr>
        <p:txBody>
          <a:bodyPr>
            <a:normAutofit lnSpcReduction="10000"/>
          </a:bodyPr>
          <a:lstStyle/>
          <a:p>
            <a:pPr marL="0" indent="0" algn="ctr">
              <a:buNone/>
            </a:pPr>
            <a:r>
              <a:rPr lang="es-CO" dirty="0"/>
              <a:t>¿Que es lo que hace el creyente una vez que se ha puesto toda la armadura de Dios? </a:t>
            </a:r>
            <a:endParaRPr lang="es-CO" dirty="0" smtClean="0"/>
          </a:p>
          <a:p>
            <a:pPr marL="0" indent="0" algn="ctr">
              <a:buNone/>
            </a:pPr>
            <a:endParaRPr lang="es-CO" dirty="0"/>
          </a:p>
          <a:p>
            <a:pPr marL="0" indent="0" algn="ctr">
              <a:buNone/>
            </a:pPr>
            <a:r>
              <a:rPr lang="es-CO" dirty="0" smtClean="0"/>
              <a:t>Leámoslo:</a:t>
            </a:r>
            <a:r>
              <a:rPr lang="es-CO" dirty="0"/>
              <a:t> “… </a:t>
            </a:r>
            <a:r>
              <a:rPr lang="es-CO" b="1" dirty="0">
                <a:solidFill>
                  <a:srgbClr val="0070C0"/>
                </a:solidFill>
                <a:latin typeface="Agency FB" pitchFamily="34" charset="0"/>
              </a:rPr>
              <a:t>orando en todo tiempo con toda oración y súplica en el Espíritu, y velando en ello con toda perseverancia y súplica por todos los santos…”</a:t>
            </a:r>
            <a:r>
              <a:rPr lang="es-CO" dirty="0"/>
              <a:t>  </a:t>
            </a:r>
            <a:endParaRPr lang="es-CO" dirty="0" smtClean="0"/>
          </a:p>
          <a:p>
            <a:pPr marL="0" indent="0" algn="ctr">
              <a:buNone/>
            </a:pPr>
            <a:r>
              <a:rPr lang="es-CO" dirty="0" smtClean="0">
                <a:solidFill>
                  <a:srgbClr val="FF0000"/>
                </a:solidFill>
              </a:rPr>
              <a:t>Efesios </a:t>
            </a:r>
            <a:r>
              <a:rPr lang="es-CO" dirty="0">
                <a:solidFill>
                  <a:srgbClr val="FF0000"/>
                </a:solidFill>
              </a:rPr>
              <a:t>6:18 </a:t>
            </a:r>
            <a:r>
              <a:rPr lang="es-CO" dirty="0"/>
              <a:t>(RV60). </a:t>
            </a:r>
            <a:endParaRPr lang="es-CO" dirty="0" smtClean="0"/>
          </a:p>
          <a:p>
            <a:pPr marL="0" indent="0" algn="ctr">
              <a:buNone/>
            </a:pPr>
            <a:endParaRPr lang="es-CO" dirty="0"/>
          </a:p>
          <a:p>
            <a:pPr marL="0" indent="0" algn="ctr">
              <a:buNone/>
            </a:pPr>
            <a:r>
              <a:rPr lang="es-CO" dirty="0" smtClean="0"/>
              <a:t>No </a:t>
            </a:r>
            <a:r>
              <a:rPr lang="es-CO" dirty="0"/>
              <a:t>dejemos pasar un día de este año sin proponernos tener un tiempo de oración personal.</a:t>
            </a:r>
          </a:p>
        </p:txBody>
      </p:sp>
    </p:spTree>
    <p:extLst>
      <p:ext uri="{BB962C8B-B14F-4D97-AF65-F5344CB8AC3E}">
        <p14:creationId xmlns:p14="http://schemas.microsoft.com/office/powerpoint/2010/main" val="273723834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2" end="2"/>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 calcmode="lin" valueType="num">
                                      <p:cBhvr>
                                        <p:cTn id="13"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3" end="3"/>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 calcmode="lin" valueType="num">
                                      <p:cBhvr>
                                        <p:cTn id="19" dur="1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5" end="5"/>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5" end="5"/>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199" y="555596"/>
            <a:ext cx="6275041" cy="2801396"/>
          </a:xfrm>
          <a:solidFill>
            <a:schemeClr val="accent6">
              <a:lumMod val="20000"/>
              <a:lumOff val="80000"/>
            </a:schemeClr>
          </a:solidFill>
        </p:spPr>
        <p:txBody>
          <a:bodyPr>
            <a:normAutofit fontScale="77500" lnSpcReduction="20000"/>
          </a:bodyPr>
          <a:lstStyle/>
          <a:p>
            <a:pPr marL="0" indent="0">
              <a:buNone/>
            </a:pPr>
            <a:r>
              <a:rPr lang="es-CO" dirty="0" smtClean="0"/>
              <a:t>               Hagámonos</a:t>
            </a:r>
            <a:r>
              <a:rPr lang="es-CO" dirty="0"/>
              <a:t> el propósito de no </a:t>
            </a:r>
            <a:r>
              <a:rPr lang="es-CO" b="1" u="sng" dirty="0"/>
              <a:t>dejar de congregarnos</a:t>
            </a:r>
            <a:r>
              <a:rPr lang="es-CO" dirty="0"/>
              <a:t>. </a:t>
            </a:r>
            <a:endParaRPr lang="es-CO" dirty="0" smtClean="0"/>
          </a:p>
          <a:p>
            <a:pPr marL="0" indent="0" algn="ctr">
              <a:buNone/>
            </a:pPr>
            <a:r>
              <a:rPr lang="es-CO" dirty="0" smtClean="0"/>
              <a:t>Esto </a:t>
            </a:r>
            <a:r>
              <a:rPr lang="es-CO" dirty="0"/>
              <a:t>va para aquellos que </a:t>
            </a:r>
            <a:r>
              <a:rPr lang="es-CO" dirty="0" smtClean="0"/>
              <a:t>tienen una</a:t>
            </a:r>
            <a:r>
              <a:rPr lang="es-CO" dirty="0"/>
              <a:t> congregación estable ya, y para aquellos que aun no la tienen. </a:t>
            </a:r>
            <a:r>
              <a:rPr lang="es-CO" dirty="0" smtClean="0"/>
              <a:t>Los </a:t>
            </a:r>
            <a:r>
              <a:rPr lang="es-CO" dirty="0"/>
              <a:t>que </a:t>
            </a:r>
            <a:r>
              <a:rPr lang="es-CO" dirty="0" smtClean="0"/>
              <a:t>tienen una</a:t>
            </a:r>
            <a:r>
              <a:rPr lang="es-CO" dirty="0"/>
              <a:t> congregación estable, háganse el </a:t>
            </a:r>
            <a:r>
              <a:rPr lang="es-CO" dirty="0" smtClean="0"/>
              <a:t>propósito</a:t>
            </a:r>
            <a:r>
              <a:rPr lang="es-CO" dirty="0"/>
              <a:t> de no dejar de congregarse. </a:t>
            </a:r>
            <a:endParaRPr lang="es-CO" dirty="0" smtClean="0"/>
          </a:p>
        </p:txBody>
      </p:sp>
      <p:sp>
        <p:nvSpPr>
          <p:cNvPr id="4" name="3 Conector"/>
          <p:cNvSpPr/>
          <p:nvPr/>
        </p:nvSpPr>
        <p:spPr>
          <a:xfrm>
            <a:off x="586408" y="260648"/>
            <a:ext cx="601216" cy="589896"/>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3</a:t>
            </a:r>
          </a:p>
        </p:txBody>
      </p:sp>
      <p:sp>
        <p:nvSpPr>
          <p:cNvPr id="2" name="1 Rectángulo"/>
          <p:cNvSpPr/>
          <p:nvPr/>
        </p:nvSpPr>
        <p:spPr>
          <a:xfrm>
            <a:off x="536981" y="3573016"/>
            <a:ext cx="8090048" cy="3108543"/>
          </a:xfrm>
          <a:prstGeom prst="rect">
            <a:avLst/>
          </a:prstGeom>
          <a:solidFill>
            <a:schemeClr val="accent4">
              <a:lumMod val="20000"/>
              <a:lumOff val="80000"/>
            </a:schemeClr>
          </a:solidFill>
        </p:spPr>
        <p:txBody>
          <a:bodyPr wrap="square">
            <a:spAutoFit/>
          </a:bodyPr>
          <a:lstStyle/>
          <a:p>
            <a:pPr algn="ctr"/>
            <a:r>
              <a:rPr lang="es-CO" sz="2800" dirty="0" smtClean="0"/>
              <a:t>La pregunta es: ¿Por qué debemos congregarnos? </a:t>
            </a:r>
          </a:p>
          <a:p>
            <a:pPr algn="ctr"/>
            <a:r>
              <a:rPr lang="es-CO" sz="2800" b="1" u="sng" dirty="0" smtClean="0"/>
              <a:t>La razón es Porque que </a:t>
            </a:r>
            <a:r>
              <a:rPr lang="es-CO" sz="2800" b="1" u="sng" dirty="0"/>
              <a:t>esta dispuesto claramente en la </a:t>
            </a:r>
            <a:r>
              <a:rPr lang="es-CO" sz="2800" b="1" u="sng" dirty="0" smtClean="0"/>
              <a:t>Biblia.</a:t>
            </a:r>
          </a:p>
          <a:p>
            <a:pPr algn="ctr"/>
            <a:r>
              <a:rPr lang="es-CO" sz="2800" dirty="0"/>
              <a:t> </a:t>
            </a:r>
            <a:r>
              <a:rPr lang="es-CO" sz="2800" dirty="0">
                <a:solidFill>
                  <a:srgbClr val="FF0000"/>
                </a:solidFill>
              </a:rPr>
              <a:t>Hebreos </a:t>
            </a:r>
            <a:r>
              <a:rPr lang="es-CO" sz="2800" dirty="0" smtClean="0">
                <a:solidFill>
                  <a:srgbClr val="FF0000"/>
                </a:solidFill>
              </a:rPr>
              <a:t>10:25.</a:t>
            </a:r>
          </a:p>
          <a:p>
            <a:pPr algn="ctr"/>
            <a:r>
              <a:rPr lang="es-CO" sz="2800" dirty="0" smtClean="0"/>
              <a:t> «</a:t>
            </a:r>
            <a:r>
              <a:rPr lang="es-CO" sz="2800" dirty="0" smtClean="0">
                <a:latin typeface="Agency FB" pitchFamily="34" charset="0"/>
              </a:rPr>
              <a:t>no </a:t>
            </a:r>
            <a:r>
              <a:rPr lang="es-CO" sz="2800" dirty="0">
                <a:latin typeface="Agency FB" pitchFamily="34" charset="0"/>
              </a:rPr>
              <a:t>dejando de congregarnos, como algunos tienen por costumbre, sino exhortándonos; y tanto más, cuanto veis que aquel día se </a:t>
            </a:r>
            <a:r>
              <a:rPr lang="es-CO" sz="2800" dirty="0" smtClean="0">
                <a:latin typeface="Agency FB" pitchFamily="34" charset="0"/>
              </a:rPr>
              <a:t>acerca</a:t>
            </a:r>
            <a:r>
              <a:rPr lang="es-CO" sz="2800" dirty="0" smtClean="0"/>
              <a:t>»</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1971" y="243361"/>
            <a:ext cx="2160240" cy="26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1923425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908720"/>
            <a:ext cx="8229600" cy="5040560"/>
          </a:xfrm>
          <a:solidFill>
            <a:srgbClr val="0070C0"/>
          </a:solidFill>
        </p:spPr>
        <p:txBody>
          <a:bodyPr>
            <a:normAutofit fontScale="85000" lnSpcReduction="20000"/>
          </a:bodyPr>
          <a:lstStyle/>
          <a:p>
            <a:pPr marL="0" indent="0" algn="ctr">
              <a:buNone/>
            </a:pPr>
            <a:r>
              <a:rPr lang="es-CO" b="1" dirty="0" smtClean="0">
                <a:solidFill>
                  <a:srgbClr val="FFFF00"/>
                </a:solidFill>
              </a:rPr>
              <a:t>No </a:t>
            </a:r>
            <a:r>
              <a:rPr lang="es-CO" b="1" dirty="0">
                <a:solidFill>
                  <a:srgbClr val="FFFF00"/>
                </a:solidFill>
              </a:rPr>
              <a:t>podemos olvidarnos que no somos nosotros los que decidimos congregarnos, sino que es Dios quien nos llama a congregarnos para adorarle. </a:t>
            </a:r>
            <a:r>
              <a:rPr lang="es-CO" b="1" dirty="0" smtClean="0">
                <a:solidFill>
                  <a:srgbClr val="FFFF00"/>
                </a:solidFill>
              </a:rPr>
              <a:t>Es </a:t>
            </a:r>
            <a:r>
              <a:rPr lang="es-CO" b="1" dirty="0">
                <a:solidFill>
                  <a:srgbClr val="FFFF00"/>
                </a:solidFill>
              </a:rPr>
              <a:t>El quien llama a la </a:t>
            </a:r>
            <a:r>
              <a:rPr lang="es-CO" b="1" dirty="0" smtClean="0">
                <a:solidFill>
                  <a:srgbClr val="FFFF00"/>
                </a:solidFill>
              </a:rPr>
              <a:t>adoración.</a:t>
            </a:r>
            <a:r>
              <a:rPr lang="es-CO" b="1" dirty="0">
                <a:solidFill>
                  <a:srgbClr val="FFFF00"/>
                </a:solidFill>
              </a:rPr>
              <a:t> </a:t>
            </a:r>
            <a:endParaRPr lang="es-CO" b="1" dirty="0" smtClean="0">
              <a:solidFill>
                <a:srgbClr val="FFFF00"/>
              </a:solidFill>
            </a:endParaRPr>
          </a:p>
          <a:p>
            <a:pPr marL="0" indent="0" algn="ctr">
              <a:buNone/>
            </a:pPr>
            <a:endParaRPr lang="es-CO" b="1" dirty="0">
              <a:solidFill>
                <a:schemeClr val="bg1"/>
              </a:solidFill>
            </a:endParaRPr>
          </a:p>
          <a:p>
            <a:pPr marL="0" indent="0" algn="ctr">
              <a:buNone/>
            </a:pPr>
            <a:r>
              <a:rPr lang="es-CO" b="1" dirty="0" smtClean="0">
                <a:solidFill>
                  <a:schemeClr val="bg1"/>
                </a:solidFill>
              </a:rPr>
              <a:t>La </a:t>
            </a:r>
            <a:r>
              <a:rPr lang="es-CO" b="1" dirty="0">
                <a:solidFill>
                  <a:schemeClr val="bg1"/>
                </a:solidFill>
              </a:rPr>
              <a:t>iglesia es  una idea de Dios, no nuestra. El congregarnos alrededor de Su Palabra, en el culto publico de adoración es algo que El quiere hacer, no es una opción para nosotros. </a:t>
            </a:r>
            <a:endParaRPr lang="es-CO" b="1" dirty="0" smtClean="0">
              <a:solidFill>
                <a:schemeClr val="bg1"/>
              </a:solidFill>
            </a:endParaRPr>
          </a:p>
          <a:p>
            <a:pPr marL="0" indent="0" algn="ctr">
              <a:buNone/>
            </a:pPr>
            <a:endParaRPr lang="es-CO" b="1" dirty="0" smtClean="0">
              <a:solidFill>
                <a:srgbClr val="FFFF00"/>
              </a:solidFill>
            </a:endParaRPr>
          </a:p>
          <a:p>
            <a:pPr marL="0" indent="0" algn="ctr">
              <a:buNone/>
            </a:pPr>
            <a:r>
              <a:rPr lang="es-CO" b="1" dirty="0" smtClean="0">
                <a:solidFill>
                  <a:srgbClr val="FFFF00"/>
                </a:solidFill>
              </a:rPr>
              <a:t>A </a:t>
            </a:r>
            <a:r>
              <a:rPr lang="es-CO" b="1" dirty="0">
                <a:solidFill>
                  <a:srgbClr val="FFFF00"/>
                </a:solidFill>
              </a:rPr>
              <a:t>veces buscamos la excusa mas barata para no ir al templo, y eso es mas perjudicial para nosotros que para Dios.</a:t>
            </a:r>
          </a:p>
        </p:txBody>
      </p:sp>
    </p:spTree>
    <p:extLst>
      <p:ext uri="{BB962C8B-B14F-4D97-AF65-F5344CB8AC3E}">
        <p14:creationId xmlns:p14="http://schemas.microsoft.com/office/powerpoint/2010/main" val="1056433720"/>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9512" y="188640"/>
            <a:ext cx="8784976" cy="6552728"/>
          </a:xfrm>
        </p:spPr>
        <p:txBody>
          <a:bodyPr>
            <a:normAutofit fontScale="92500" lnSpcReduction="10000"/>
          </a:bodyPr>
          <a:lstStyle/>
          <a:p>
            <a:pPr marL="0" indent="0" algn="ctr">
              <a:buNone/>
            </a:pPr>
            <a:r>
              <a:rPr lang="es-CO" dirty="0"/>
              <a:t>Para los que no tienen una congregación estable aun, o están en busca de ella, les pido que se detengan un momento. Abra su Biblia en </a:t>
            </a:r>
            <a:r>
              <a:rPr lang="es-CO" dirty="0">
                <a:solidFill>
                  <a:srgbClr val="FF0000"/>
                </a:solidFill>
              </a:rPr>
              <a:t>Deuteronomio 12: 8-13</a:t>
            </a:r>
            <a:r>
              <a:rPr lang="es-CO" dirty="0"/>
              <a:t>. Lea despacio ese texto analizando cada verso, y vea allí que no es usted el que busca una </a:t>
            </a:r>
            <a:r>
              <a:rPr lang="es-CO" dirty="0" smtClean="0"/>
              <a:t>iglesia cualquiera, </a:t>
            </a:r>
            <a:r>
              <a:rPr lang="es-CO" dirty="0"/>
              <a:t>sino que es Dios quien le va a dar a usted el lugar donde El quiere que usted le adore. </a:t>
            </a:r>
            <a:endParaRPr lang="es-CO" dirty="0" smtClean="0"/>
          </a:p>
          <a:p>
            <a:pPr marL="0" indent="0" algn="ctr">
              <a:buNone/>
            </a:pPr>
            <a:r>
              <a:rPr lang="es-CO" dirty="0" smtClean="0"/>
              <a:t>«</a:t>
            </a:r>
            <a:r>
              <a:rPr lang="es-CO" dirty="0" smtClean="0">
                <a:latin typeface="Agency FB" pitchFamily="34" charset="0"/>
              </a:rPr>
              <a:t>No </a:t>
            </a:r>
            <a:r>
              <a:rPr lang="es-CO" dirty="0">
                <a:latin typeface="Agency FB" pitchFamily="34" charset="0"/>
              </a:rPr>
              <a:t>haréis como todo lo que hacemos nosotros aquí ahora, cada uno lo que bien le parece</a:t>
            </a:r>
            <a:r>
              <a:rPr lang="es-CO" dirty="0"/>
              <a:t>, </a:t>
            </a:r>
            <a:r>
              <a:rPr lang="es-CO" dirty="0" smtClean="0"/>
              <a:t>9 </a:t>
            </a:r>
            <a:r>
              <a:rPr lang="es-CO" dirty="0"/>
              <a:t>porque hasta ahora no habéis entrado al reposo y a la heredad que os da Jehová vuestro Dios. </a:t>
            </a:r>
            <a:r>
              <a:rPr lang="es-CO" dirty="0" smtClean="0"/>
              <a:t>10 </a:t>
            </a:r>
            <a:r>
              <a:rPr lang="es-CO" dirty="0"/>
              <a:t>Mas pasaréis el Jordán, y habitaréis en la tierra que Jehová vuestro Dios os hace heredar; y él os dará reposo de todos vuestros enemigos alrededor, y habitaréis </a:t>
            </a:r>
            <a:r>
              <a:rPr lang="es-CO" dirty="0" smtClean="0"/>
              <a:t>seguros». </a:t>
            </a:r>
            <a:endParaRPr lang="es-CO" b="1" dirty="0">
              <a:latin typeface="Agency FB" pitchFamily="34" charset="0"/>
            </a:endParaRPr>
          </a:p>
        </p:txBody>
      </p:sp>
    </p:spTree>
    <p:extLst>
      <p:ext uri="{BB962C8B-B14F-4D97-AF65-F5344CB8AC3E}">
        <p14:creationId xmlns:p14="http://schemas.microsoft.com/office/powerpoint/2010/main" val="3461795407"/>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blipFill>
            <a:blip r:embed="rId2"/>
            <a:tile tx="0" ty="0" sx="100000" sy="100000" flip="none" algn="tl"/>
          </a:blipFill>
        </p:spPr>
        <p:txBody>
          <a:bodyPr>
            <a:normAutofit fontScale="77500" lnSpcReduction="20000"/>
          </a:bodyPr>
          <a:lstStyle/>
          <a:p>
            <a:pPr marL="0" indent="0" algn="ctr">
              <a:buNone/>
            </a:pPr>
            <a:endParaRPr lang="es-CO" dirty="0" smtClean="0"/>
          </a:p>
          <a:p>
            <a:pPr marL="0" indent="0" algn="ctr">
              <a:buNone/>
            </a:pPr>
            <a:r>
              <a:rPr lang="es-CO" dirty="0" smtClean="0"/>
              <a:t>11 «</a:t>
            </a:r>
            <a:r>
              <a:rPr lang="es-CO" dirty="0" smtClean="0">
                <a:latin typeface="Agency FB" pitchFamily="34" charset="0"/>
              </a:rPr>
              <a:t>Y </a:t>
            </a:r>
            <a:r>
              <a:rPr lang="es-CO" dirty="0">
                <a:latin typeface="Agency FB" pitchFamily="34" charset="0"/>
              </a:rPr>
              <a:t>al lugar que Jehová vuestro Dios escogiere para poner en él su nombre, allí llevaréis todas las cosas que yo os mando: vuestros holocaustos, vuestros sacrificios, vuestros diezmos, las ofrendas elevadas de vuestras manos, y todo lo escogido de los votos que hubiereis prometido a </a:t>
            </a:r>
            <a:r>
              <a:rPr lang="es-CO" dirty="0" smtClean="0">
                <a:latin typeface="Agency FB" pitchFamily="34" charset="0"/>
              </a:rPr>
              <a:t>Jehová»</a:t>
            </a:r>
            <a:r>
              <a:rPr lang="es-CO" dirty="0" smtClean="0"/>
              <a:t>. </a:t>
            </a:r>
            <a:endParaRPr lang="es-CO" dirty="0"/>
          </a:p>
          <a:p>
            <a:pPr marL="0" indent="0">
              <a:buNone/>
            </a:pPr>
            <a:endParaRPr lang="es-CO" dirty="0" smtClean="0"/>
          </a:p>
          <a:p>
            <a:pPr marL="0" indent="0" algn="ctr">
              <a:buNone/>
            </a:pPr>
            <a:r>
              <a:rPr lang="es-CO" dirty="0" smtClean="0"/>
              <a:t>12 «Y </a:t>
            </a:r>
            <a:r>
              <a:rPr lang="es-CO" dirty="0"/>
              <a:t>os alegraréis delante de Jehová vuestro Dios, vosotros, vuestros hijos, vuestras hijas, vuestros siervos y vuestras siervas, y el levita que habite en vuestras poblaciones; por cuanto no tiene parte ni heredad con vosotros. 13 </a:t>
            </a:r>
            <a:r>
              <a:rPr lang="es-CO" i="1" dirty="0">
                <a:solidFill>
                  <a:srgbClr val="FF0000"/>
                </a:solidFill>
              </a:rPr>
              <a:t>CUÍDATE DE NO OFRECER TUS HOLOCAUSTOS EN CUALQUIER LUGAR QUE </a:t>
            </a:r>
            <a:r>
              <a:rPr lang="es-CO" i="1" dirty="0" smtClean="0">
                <a:solidFill>
                  <a:srgbClr val="FF0000"/>
                </a:solidFill>
              </a:rPr>
              <a:t>VIERES</a:t>
            </a:r>
            <a:r>
              <a:rPr lang="es-CO" dirty="0" smtClean="0"/>
              <a:t>».</a:t>
            </a:r>
          </a:p>
          <a:p>
            <a:pPr marL="0" indent="0" algn="ctr">
              <a:buNone/>
            </a:pPr>
            <a:endParaRPr lang="es-CO" dirty="0" smtClean="0"/>
          </a:p>
          <a:p>
            <a:pPr marL="0" indent="0" algn="ctr">
              <a:buNone/>
            </a:pPr>
            <a:r>
              <a:rPr lang="es-CO" dirty="0" smtClean="0"/>
              <a:t>Nota. Por el contexto de esta orden, sabemos que el lugar que Dios ha designado para que nos congreguemos es la iglesia que «</a:t>
            </a:r>
            <a:r>
              <a:rPr lang="es-CO" b="1" dirty="0" smtClean="0">
                <a:latin typeface="Agency FB" pitchFamily="34" charset="0"/>
              </a:rPr>
              <a:t>guarda los mandamientos de Dios</a:t>
            </a:r>
            <a:r>
              <a:rPr lang="es-CO" dirty="0" smtClean="0"/>
              <a:t>», incluyendo el sábado como día re reposo.</a:t>
            </a:r>
          </a:p>
          <a:p>
            <a:pPr marL="0" indent="0" algn="ctr">
              <a:buNone/>
            </a:pPr>
            <a:r>
              <a:rPr lang="es-CO" dirty="0" smtClean="0"/>
              <a:t> </a:t>
            </a:r>
            <a:r>
              <a:rPr lang="es-CO" dirty="0"/>
              <a:t>L</a:t>
            </a:r>
            <a:r>
              <a:rPr lang="es-CO" dirty="0" smtClean="0"/>
              <a:t>ea </a:t>
            </a:r>
            <a:r>
              <a:rPr lang="es-CO" dirty="0" smtClean="0">
                <a:solidFill>
                  <a:srgbClr val="FF0000"/>
                </a:solidFill>
              </a:rPr>
              <a:t>(Isaías 58:13,14; Apoc.12:17;14: 12).   </a:t>
            </a:r>
            <a:endParaRPr lang="es-CO" dirty="0">
              <a:solidFill>
                <a:srgbClr val="FF0000"/>
              </a:solidFill>
            </a:endParaRPr>
          </a:p>
          <a:p>
            <a:endParaRPr lang="es-CO" dirty="0"/>
          </a:p>
        </p:txBody>
      </p:sp>
    </p:spTree>
    <p:extLst>
      <p:ext uri="{BB962C8B-B14F-4D97-AF65-F5344CB8AC3E}">
        <p14:creationId xmlns:p14="http://schemas.microsoft.com/office/powerpoint/2010/main" val="29268297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wipe(down)">
                                      <p:cBhvr>
                                        <p:cTn id="7" dur="580">
                                          <p:stCondLst>
                                            <p:cond delay="0"/>
                                          </p:stCondLst>
                                        </p:cTn>
                                        <p:tgtEl>
                                          <p:spTgt spid="3">
                                            <p:txEl>
                                              <p:pRg st="5" end="5"/>
                                            </p:txEl>
                                          </p:spTgt>
                                        </p:tgtEl>
                                      </p:cBhvr>
                                    </p:animEffect>
                                    <p:anim calcmode="lin" valueType="num">
                                      <p:cBhvr>
                                        <p:cTn id="8" dur="1822" tmFilter="0,0; 0.14,0.36; 0.43,0.73; 0.71,0.91; 1.0,1.0">
                                          <p:stCondLst>
                                            <p:cond delay="0"/>
                                          </p:stCondLst>
                                        </p:cTn>
                                        <p:tgtEl>
                                          <p:spTgt spid="3">
                                            <p:txEl>
                                              <p:pRg st="5" end="5"/>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5" end="5"/>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5" end="5"/>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5" end="5"/>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5" end="5"/>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5" end="5"/>
                                            </p:txEl>
                                          </p:spTgt>
                                        </p:tgtEl>
                                      </p:cBhvr>
                                      <p:to x="100000" y="60000"/>
                                    </p:animScale>
                                    <p:animScale>
                                      <p:cBhvr>
                                        <p:cTn id="14" dur="166" decel="50000">
                                          <p:stCondLst>
                                            <p:cond delay="676"/>
                                          </p:stCondLst>
                                        </p:cTn>
                                        <p:tgtEl>
                                          <p:spTgt spid="3">
                                            <p:txEl>
                                              <p:pRg st="5" end="5"/>
                                            </p:txEl>
                                          </p:spTgt>
                                        </p:tgtEl>
                                      </p:cBhvr>
                                      <p:to x="100000" y="100000"/>
                                    </p:animScale>
                                    <p:animScale>
                                      <p:cBhvr>
                                        <p:cTn id="15" dur="26">
                                          <p:stCondLst>
                                            <p:cond delay="1312"/>
                                          </p:stCondLst>
                                        </p:cTn>
                                        <p:tgtEl>
                                          <p:spTgt spid="3">
                                            <p:txEl>
                                              <p:pRg st="5" end="5"/>
                                            </p:txEl>
                                          </p:spTgt>
                                        </p:tgtEl>
                                      </p:cBhvr>
                                      <p:to x="100000" y="80000"/>
                                    </p:animScale>
                                    <p:animScale>
                                      <p:cBhvr>
                                        <p:cTn id="16" dur="166" decel="50000">
                                          <p:stCondLst>
                                            <p:cond delay="1338"/>
                                          </p:stCondLst>
                                        </p:cTn>
                                        <p:tgtEl>
                                          <p:spTgt spid="3">
                                            <p:txEl>
                                              <p:pRg st="5" end="5"/>
                                            </p:txEl>
                                          </p:spTgt>
                                        </p:tgtEl>
                                      </p:cBhvr>
                                      <p:to x="100000" y="100000"/>
                                    </p:animScale>
                                    <p:animScale>
                                      <p:cBhvr>
                                        <p:cTn id="17" dur="26">
                                          <p:stCondLst>
                                            <p:cond delay="1642"/>
                                          </p:stCondLst>
                                        </p:cTn>
                                        <p:tgtEl>
                                          <p:spTgt spid="3">
                                            <p:txEl>
                                              <p:pRg st="5" end="5"/>
                                            </p:txEl>
                                          </p:spTgt>
                                        </p:tgtEl>
                                      </p:cBhvr>
                                      <p:to x="100000" y="90000"/>
                                    </p:animScale>
                                    <p:animScale>
                                      <p:cBhvr>
                                        <p:cTn id="18" dur="166" decel="50000">
                                          <p:stCondLst>
                                            <p:cond delay="1668"/>
                                          </p:stCondLst>
                                        </p:cTn>
                                        <p:tgtEl>
                                          <p:spTgt spid="3">
                                            <p:txEl>
                                              <p:pRg st="5" end="5"/>
                                            </p:txEl>
                                          </p:spTgt>
                                        </p:tgtEl>
                                      </p:cBhvr>
                                      <p:to x="100000" y="100000"/>
                                    </p:animScale>
                                    <p:animScale>
                                      <p:cBhvr>
                                        <p:cTn id="19" dur="26">
                                          <p:stCondLst>
                                            <p:cond delay="1808"/>
                                          </p:stCondLst>
                                        </p:cTn>
                                        <p:tgtEl>
                                          <p:spTgt spid="3">
                                            <p:txEl>
                                              <p:pRg st="5" end="5"/>
                                            </p:txEl>
                                          </p:spTgt>
                                        </p:tgtEl>
                                      </p:cBhvr>
                                      <p:to x="100000" y="95000"/>
                                    </p:animScale>
                                    <p:animScale>
                                      <p:cBhvr>
                                        <p:cTn id="20" dur="166" decel="50000">
                                          <p:stCondLst>
                                            <p:cond delay="1834"/>
                                          </p:stCondLst>
                                        </p:cTn>
                                        <p:tgtEl>
                                          <p:spTgt spid="3">
                                            <p:txEl>
                                              <p:pRg st="5" end="5"/>
                                            </p:txEl>
                                          </p:spTgt>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wipe(down)">
                                      <p:cBhvr>
                                        <p:cTn id="23" dur="580">
                                          <p:stCondLst>
                                            <p:cond delay="0"/>
                                          </p:stCondLst>
                                        </p:cTn>
                                        <p:tgtEl>
                                          <p:spTgt spid="3">
                                            <p:txEl>
                                              <p:pRg st="6" end="6"/>
                                            </p:txEl>
                                          </p:spTgt>
                                        </p:tgtEl>
                                      </p:cBhvr>
                                    </p:animEffect>
                                    <p:anim calcmode="lin" valueType="num">
                                      <p:cBhvr>
                                        <p:cTn id="24" dur="1822" tmFilter="0,0; 0.14,0.36; 0.43,0.73; 0.71,0.91; 1.0,1.0">
                                          <p:stCondLst>
                                            <p:cond delay="0"/>
                                          </p:stCondLst>
                                        </p:cTn>
                                        <p:tgtEl>
                                          <p:spTgt spid="3">
                                            <p:txEl>
                                              <p:pRg st="6" end="6"/>
                                            </p:txEl>
                                          </p:spTgt>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
                                            <p:txEl>
                                              <p:pRg st="6" end="6"/>
                                            </p:txEl>
                                          </p:spTgt>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
                                            <p:txEl>
                                              <p:pRg st="6" end="6"/>
                                            </p:txEl>
                                          </p:spTgt>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
                                            <p:txEl>
                                              <p:pRg st="6" end="6"/>
                                            </p:txEl>
                                          </p:spTgt>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
                                            <p:txEl>
                                              <p:pRg st="6" end="6"/>
                                            </p:txEl>
                                          </p:spTgt>
                                        </p:tgtEl>
                                        <p:attrNameLst>
                                          <p:attrName>ppt_y</p:attrName>
                                        </p:attrNameLst>
                                      </p:cBhvr>
                                      <p:tavLst>
                                        <p:tav tm="0" fmla="#ppt_y-sin(pi*$)/81">
                                          <p:val>
                                            <p:fltVal val="0"/>
                                          </p:val>
                                        </p:tav>
                                        <p:tav tm="100000">
                                          <p:val>
                                            <p:fltVal val="1"/>
                                          </p:val>
                                        </p:tav>
                                      </p:tavLst>
                                    </p:anim>
                                    <p:animScale>
                                      <p:cBhvr>
                                        <p:cTn id="29" dur="26">
                                          <p:stCondLst>
                                            <p:cond delay="650"/>
                                          </p:stCondLst>
                                        </p:cTn>
                                        <p:tgtEl>
                                          <p:spTgt spid="3">
                                            <p:txEl>
                                              <p:pRg st="6" end="6"/>
                                            </p:txEl>
                                          </p:spTgt>
                                        </p:tgtEl>
                                      </p:cBhvr>
                                      <p:to x="100000" y="60000"/>
                                    </p:animScale>
                                    <p:animScale>
                                      <p:cBhvr>
                                        <p:cTn id="30" dur="166" decel="50000">
                                          <p:stCondLst>
                                            <p:cond delay="676"/>
                                          </p:stCondLst>
                                        </p:cTn>
                                        <p:tgtEl>
                                          <p:spTgt spid="3">
                                            <p:txEl>
                                              <p:pRg st="6" end="6"/>
                                            </p:txEl>
                                          </p:spTgt>
                                        </p:tgtEl>
                                      </p:cBhvr>
                                      <p:to x="100000" y="100000"/>
                                    </p:animScale>
                                    <p:animScale>
                                      <p:cBhvr>
                                        <p:cTn id="31" dur="26">
                                          <p:stCondLst>
                                            <p:cond delay="1312"/>
                                          </p:stCondLst>
                                        </p:cTn>
                                        <p:tgtEl>
                                          <p:spTgt spid="3">
                                            <p:txEl>
                                              <p:pRg st="6" end="6"/>
                                            </p:txEl>
                                          </p:spTgt>
                                        </p:tgtEl>
                                      </p:cBhvr>
                                      <p:to x="100000" y="80000"/>
                                    </p:animScale>
                                    <p:animScale>
                                      <p:cBhvr>
                                        <p:cTn id="32" dur="166" decel="50000">
                                          <p:stCondLst>
                                            <p:cond delay="1338"/>
                                          </p:stCondLst>
                                        </p:cTn>
                                        <p:tgtEl>
                                          <p:spTgt spid="3">
                                            <p:txEl>
                                              <p:pRg st="6" end="6"/>
                                            </p:txEl>
                                          </p:spTgt>
                                        </p:tgtEl>
                                      </p:cBhvr>
                                      <p:to x="100000" y="100000"/>
                                    </p:animScale>
                                    <p:animScale>
                                      <p:cBhvr>
                                        <p:cTn id="33" dur="26">
                                          <p:stCondLst>
                                            <p:cond delay="1642"/>
                                          </p:stCondLst>
                                        </p:cTn>
                                        <p:tgtEl>
                                          <p:spTgt spid="3">
                                            <p:txEl>
                                              <p:pRg st="6" end="6"/>
                                            </p:txEl>
                                          </p:spTgt>
                                        </p:tgtEl>
                                      </p:cBhvr>
                                      <p:to x="100000" y="90000"/>
                                    </p:animScale>
                                    <p:animScale>
                                      <p:cBhvr>
                                        <p:cTn id="34" dur="166" decel="50000">
                                          <p:stCondLst>
                                            <p:cond delay="1668"/>
                                          </p:stCondLst>
                                        </p:cTn>
                                        <p:tgtEl>
                                          <p:spTgt spid="3">
                                            <p:txEl>
                                              <p:pRg st="6" end="6"/>
                                            </p:txEl>
                                          </p:spTgt>
                                        </p:tgtEl>
                                      </p:cBhvr>
                                      <p:to x="100000" y="100000"/>
                                    </p:animScale>
                                    <p:animScale>
                                      <p:cBhvr>
                                        <p:cTn id="35" dur="26">
                                          <p:stCondLst>
                                            <p:cond delay="1808"/>
                                          </p:stCondLst>
                                        </p:cTn>
                                        <p:tgtEl>
                                          <p:spTgt spid="3">
                                            <p:txEl>
                                              <p:pRg st="6" end="6"/>
                                            </p:txEl>
                                          </p:spTgt>
                                        </p:tgtEl>
                                      </p:cBhvr>
                                      <p:to x="100000" y="95000"/>
                                    </p:animScale>
                                    <p:animScale>
                                      <p:cBhvr>
                                        <p:cTn id="36" dur="166" decel="50000">
                                          <p:stCondLst>
                                            <p:cond delay="1834"/>
                                          </p:stCondLst>
                                        </p:cTn>
                                        <p:tgtEl>
                                          <p:spTgt spid="3">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rgbClr val="002060"/>
          </a:solidFill>
        </p:spPr>
        <p:txBody>
          <a:bodyPr>
            <a:normAutofit fontScale="85000" lnSpcReduction="10000"/>
          </a:bodyPr>
          <a:lstStyle/>
          <a:p>
            <a:pPr marL="0" indent="0" algn="ctr">
              <a:buNone/>
            </a:pPr>
            <a:r>
              <a:rPr lang="es-CO" b="1" dirty="0" smtClean="0">
                <a:solidFill>
                  <a:schemeClr val="bg1"/>
                </a:solidFill>
              </a:rPr>
              <a:t>Por tanto, Es </a:t>
            </a:r>
            <a:r>
              <a:rPr lang="es-CO" b="1" dirty="0">
                <a:solidFill>
                  <a:schemeClr val="bg1"/>
                </a:solidFill>
              </a:rPr>
              <a:t>Dios quien le va a guiar a usted hacia el lugar donde El quiere que usted se congregue, donde adore, donde allí lleve sus ofrendas y diezmos, donde le cante sus alabanzas. </a:t>
            </a:r>
            <a:endParaRPr lang="es-CO" b="1" dirty="0" smtClean="0">
              <a:solidFill>
                <a:schemeClr val="bg1"/>
              </a:solidFill>
            </a:endParaRPr>
          </a:p>
          <a:p>
            <a:pPr marL="0" indent="0" algn="ctr">
              <a:buNone/>
            </a:pPr>
            <a:endParaRPr lang="es-CO" b="1" dirty="0" smtClean="0">
              <a:solidFill>
                <a:schemeClr val="bg1"/>
              </a:solidFill>
            </a:endParaRPr>
          </a:p>
          <a:p>
            <a:pPr marL="0" indent="0" algn="ctr">
              <a:buNone/>
            </a:pPr>
            <a:r>
              <a:rPr lang="es-CO" b="1" dirty="0" smtClean="0">
                <a:solidFill>
                  <a:srgbClr val="FFFF00"/>
                </a:solidFill>
              </a:rPr>
              <a:t>Cierre</a:t>
            </a:r>
            <a:r>
              <a:rPr lang="es-CO" b="1" dirty="0">
                <a:solidFill>
                  <a:srgbClr val="FFFF00"/>
                </a:solidFill>
              </a:rPr>
              <a:t> sus ojos y pídale al Padre en oración que haga realidad esa promesa en usted que ha estado buscando </a:t>
            </a:r>
            <a:r>
              <a:rPr lang="es-CO" b="1" dirty="0" smtClean="0">
                <a:solidFill>
                  <a:srgbClr val="FFFF00"/>
                </a:solidFill>
              </a:rPr>
              <a:t>el </a:t>
            </a:r>
            <a:r>
              <a:rPr lang="es-CO" b="1" dirty="0">
                <a:solidFill>
                  <a:srgbClr val="FFFF00"/>
                </a:solidFill>
              </a:rPr>
              <a:t>lugar para congregarse. Abra sus ojos y espere en Dios, que no va a pasar mucho tiempo y Dios le guiara a ese lugar </a:t>
            </a:r>
            <a:r>
              <a:rPr lang="es-CO" b="1" dirty="0" smtClean="0">
                <a:solidFill>
                  <a:srgbClr val="FFFF00"/>
                </a:solidFill>
              </a:rPr>
              <a:t>prometido. </a:t>
            </a:r>
          </a:p>
          <a:p>
            <a:pPr marL="0" indent="0" algn="ctr">
              <a:buNone/>
            </a:pPr>
            <a:endParaRPr lang="es-CO" b="1" dirty="0" smtClean="0">
              <a:solidFill>
                <a:srgbClr val="FFFF00"/>
              </a:solidFill>
            </a:endParaRPr>
          </a:p>
          <a:p>
            <a:pPr marL="0" indent="0" algn="ctr">
              <a:buNone/>
            </a:pPr>
            <a:r>
              <a:rPr lang="es-CO" b="1" dirty="0" smtClean="0">
                <a:solidFill>
                  <a:schemeClr val="bg1"/>
                </a:solidFill>
              </a:rPr>
              <a:t>Luego</a:t>
            </a:r>
            <a:r>
              <a:rPr lang="es-CO" b="1" dirty="0">
                <a:solidFill>
                  <a:schemeClr val="bg1"/>
                </a:solidFill>
              </a:rPr>
              <a:t> hágase el propósito de </a:t>
            </a:r>
            <a:r>
              <a:rPr lang="es-CO" b="1" dirty="0" smtClean="0">
                <a:solidFill>
                  <a:schemeClr val="bg1"/>
                </a:solidFill>
              </a:rPr>
              <a:t>buscar en el lugar donde usted vive la «IGLESIA ADVENTISTA DEL SÉPTIMO DÍA», o a ALGUIEN QUE GURDA EL SÁBADO, Dios </a:t>
            </a:r>
            <a:r>
              <a:rPr lang="es-CO" b="1" dirty="0">
                <a:solidFill>
                  <a:schemeClr val="bg1"/>
                </a:solidFill>
              </a:rPr>
              <a:t>le va a indicar </a:t>
            </a:r>
            <a:r>
              <a:rPr lang="es-CO" b="1" dirty="0" smtClean="0">
                <a:solidFill>
                  <a:schemeClr val="bg1"/>
                </a:solidFill>
              </a:rPr>
              <a:t>que ese es el lugar </a:t>
            </a:r>
            <a:r>
              <a:rPr lang="es-CO" b="1" dirty="0">
                <a:solidFill>
                  <a:schemeClr val="bg1"/>
                </a:solidFill>
              </a:rPr>
              <a:t>por el cual le pidió en oración.</a:t>
            </a:r>
          </a:p>
        </p:txBody>
      </p:sp>
    </p:spTree>
    <p:extLst>
      <p:ext uri="{BB962C8B-B14F-4D97-AF65-F5344CB8AC3E}">
        <p14:creationId xmlns:p14="http://schemas.microsoft.com/office/powerpoint/2010/main" val="3709538759"/>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491064" cy="2376264"/>
          </a:xfrm>
        </p:spPr>
        <p:txBody>
          <a:bodyPr>
            <a:normAutofit fontScale="92500" lnSpcReduction="10000"/>
          </a:bodyPr>
          <a:lstStyle/>
          <a:p>
            <a:pPr marL="0" indent="0">
              <a:buNone/>
            </a:pPr>
            <a:r>
              <a:rPr lang="es-CO" dirty="0" smtClean="0"/>
              <a:t>         </a:t>
            </a:r>
            <a:r>
              <a:rPr lang="es-CO" b="1" u="sng" dirty="0" smtClean="0"/>
              <a:t>Hagámonos</a:t>
            </a:r>
            <a:r>
              <a:rPr lang="es-CO" b="1" u="sng" dirty="0"/>
              <a:t> el propósito de diezmar responsablemente</a:t>
            </a:r>
            <a:r>
              <a:rPr lang="es-CO" dirty="0"/>
              <a:t>. </a:t>
            </a:r>
            <a:endParaRPr lang="es-CO" dirty="0" smtClean="0"/>
          </a:p>
          <a:p>
            <a:pPr marL="0" indent="0">
              <a:buNone/>
            </a:pPr>
            <a:r>
              <a:rPr lang="es-CO" dirty="0" smtClean="0"/>
              <a:t>El </a:t>
            </a:r>
            <a:r>
              <a:rPr lang="es-CO" dirty="0"/>
              <a:t>diezmo no es algo del pasado, ni es algo que quedo atrás  El diezmo es un deber de cada creyente</a:t>
            </a:r>
            <a:r>
              <a:rPr lang="es-CO" dirty="0" smtClean="0"/>
              <a:t>.</a:t>
            </a:r>
          </a:p>
        </p:txBody>
      </p:sp>
      <p:sp>
        <p:nvSpPr>
          <p:cNvPr id="4" name="3 Conector"/>
          <p:cNvSpPr/>
          <p:nvPr/>
        </p:nvSpPr>
        <p:spPr>
          <a:xfrm>
            <a:off x="467544" y="116632"/>
            <a:ext cx="732656" cy="817240"/>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4</a:t>
            </a:r>
          </a:p>
        </p:txBody>
      </p:sp>
      <p:sp>
        <p:nvSpPr>
          <p:cNvPr id="5" name="4 Rectángulo"/>
          <p:cNvSpPr/>
          <p:nvPr/>
        </p:nvSpPr>
        <p:spPr>
          <a:xfrm>
            <a:off x="2448212" y="3356992"/>
            <a:ext cx="6264695" cy="3046988"/>
          </a:xfrm>
          <a:prstGeom prst="rect">
            <a:avLst/>
          </a:prstGeom>
        </p:spPr>
        <p:txBody>
          <a:bodyPr wrap="square">
            <a:spAutoFit/>
          </a:bodyPr>
          <a:lstStyle/>
          <a:p>
            <a:r>
              <a:rPr lang="es-CO" sz="3200" dirty="0"/>
              <a:t>Dios no necesita el dinero. Somos nosotros los que necesitamos apartar primeramente el diezmo porque Dios nos esta protegiendo de la avaricia, la cual cargamos desde nuestro interior.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332656"/>
            <a:ext cx="2034808"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700" y="3717032"/>
            <a:ext cx="2200512" cy="25967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7410051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1)">
                                      <p:cBhvr>
                                        <p:cTn id="7" dur="2000"/>
                                        <p:tgtEl>
                                          <p:spTgt spid="5"/>
                                        </p:tgtEl>
                                      </p:cBhvr>
                                    </p:animEffect>
                                  </p:childTnLst>
                                </p:cTn>
                              </p:par>
                              <p:par>
                                <p:cTn id="8" presetID="21" presetClass="entr" presetSubtype="1"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blipFill>
            <a:blip r:embed="rId2"/>
            <a:tile tx="0" ty="0" sx="100000" sy="100000" flip="none" algn="tl"/>
          </a:blipFill>
        </p:spPr>
        <p:txBody>
          <a:bodyPr>
            <a:normAutofit fontScale="92500" lnSpcReduction="20000"/>
          </a:bodyPr>
          <a:lstStyle/>
          <a:p>
            <a:pPr marL="0" indent="0" algn="ctr">
              <a:buNone/>
            </a:pPr>
            <a:r>
              <a:rPr lang="es-CO" sz="4000" b="1" dirty="0">
                <a:latin typeface="Agency FB" pitchFamily="34" charset="0"/>
              </a:rPr>
              <a:t>¿Quiere saber cuan importante es el diezmar? </a:t>
            </a:r>
            <a:endParaRPr lang="es-CO" sz="4000" b="1" dirty="0" smtClean="0">
              <a:latin typeface="Agency FB" pitchFamily="34" charset="0"/>
            </a:endParaRPr>
          </a:p>
          <a:p>
            <a:pPr marL="0" indent="0" algn="ctr">
              <a:buNone/>
            </a:pPr>
            <a:r>
              <a:rPr lang="es-CO" dirty="0" smtClean="0"/>
              <a:t>Es </a:t>
            </a:r>
            <a:r>
              <a:rPr lang="es-CO" dirty="0"/>
              <a:t>tan importante que forma parte del culto publico de la iglesia. </a:t>
            </a:r>
            <a:endParaRPr lang="es-CO" dirty="0" smtClean="0"/>
          </a:p>
          <a:p>
            <a:pPr marL="0" indent="0" algn="ctr">
              <a:buNone/>
            </a:pPr>
            <a:r>
              <a:rPr lang="es-CO" dirty="0" smtClean="0"/>
              <a:t>De la misma forma que Dios nos pide «</a:t>
            </a:r>
            <a:r>
              <a:rPr lang="es-CO" dirty="0" smtClean="0">
                <a:latin typeface="Agency FB" pitchFamily="34" charset="0"/>
              </a:rPr>
              <a:t>no dejar de congregarnos</a:t>
            </a:r>
            <a:r>
              <a:rPr lang="es-CO" dirty="0" smtClean="0"/>
              <a:t>», Él nos dice: «</a:t>
            </a:r>
            <a:r>
              <a:rPr lang="es-CO" dirty="0" smtClean="0">
                <a:latin typeface="Agency FB" pitchFamily="34" charset="0"/>
              </a:rPr>
              <a:t>traed el diezmo integro al templo</a:t>
            </a:r>
            <a:r>
              <a:rPr lang="es-CO" dirty="0" smtClean="0"/>
              <a:t>» </a:t>
            </a:r>
            <a:r>
              <a:rPr lang="es-CO" dirty="0" smtClean="0">
                <a:solidFill>
                  <a:srgbClr val="FF0000"/>
                </a:solidFill>
              </a:rPr>
              <a:t>(Mal.3:10).</a:t>
            </a:r>
          </a:p>
          <a:p>
            <a:pPr marL="0" indent="0" algn="ctr">
              <a:buNone/>
            </a:pPr>
            <a:r>
              <a:rPr lang="es-CO" dirty="0" smtClean="0">
                <a:solidFill>
                  <a:srgbClr val="0070C0"/>
                </a:solidFill>
              </a:rPr>
              <a:t>No </a:t>
            </a:r>
            <a:r>
              <a:rPr lang="es-CO" dirty="0">
                <a:solidFill>
                  <a:srgbClr val="0070C0"/>
                </a:solidFill>
              </a:rPr>
              <a:t>vea el diezmar como algo mecánico  o superficial.  Aparte, </a:t>
            </a:r>
            <a:r>
              <a:rPr lang="es-CO" dirty="0" smtClean="0">
                <a:solidFill>
                  <a:srgbClr val="0070C0"/>
                </a:solidFill>
              </a:rPr>
              <a:t>dedique</a:t>
            </a:r>
            <a:r>
              <a:rPr lang="es-CO" dirty="0">
                <a:solidFill>
                  <a:srgbClr val="0070C0"/>
                </a:solidFill>
              </a:rPr>
              <a:t>, y entregue su diezmo en la congregación con toda reverencia. Es parte de la adoración a nuestro Dios. </a:t>
            </a:r>
            <a:endParaRPr lang="es-CO" dirty="0" smtClean="0">
              <a:solidFill>
                <a:srgbClr val="0070C0"/>
              </a:solidFill>
            </a:endParaRPr>
          </a:p>
          <a:p>
            <a:pPr marL="0" indent="0" algn="ctr">
              <a:buNone/>
            </a:pPr>
            <a:r>
              <a:rPr lang="es-CO" dirty="0" smtClean="0">
                <a:solidFill>
                  <a:srgbClr val="0070C0"/>
                </a:solidFill>
              </a:rPr>
              <a:t>El </a:t>
            </a:r>
            <a:r>
              <a:rPr lang="es-CO" dirty="0">
                <a:solidFill>
                  <a:srgbClr val="0070C0"/>
                </a:solidFill>
              </a:rPr>
              <a:t>se agrada en que lo hagamos </a:t>
            </a:r>
            <a:r>
              <a:rPr lang="es-CO" dirty="0" smtClean="0">
                <a:solidFill>
                  <a:srgbClr val="0070C0"/>
                </a:solidFill>
              </a:rPr>
              <a:t>así,</a:t>
            </a:r>
            <a:r>
              <a:rPr lang="es-CO" dirty="0">
                <a:solidFill>
                  <a:srgbClr val="0070C0"/>
                </a:solidFill>
              </a:rPr>
              <a:t> </a:t>
            </a:r>
            <a:r>
              <a:rPr lang="es-CO" dirty="0" smtClean="0">
                <a:solidFill>
                  <a:srgbClr val="0070C0"/>
                </a:solidFill>
              </a:rPr>
              <a:t>No </a:t>
            </a:r>
            <a:r>
              <a:rPr lang="es-CO" dirty="0">
                <a:solidFill>
                  <a:srgbClr val="0070C0"/>
                </a:solidFill>
              </a:rPr>
              <a:t>se preocupe si en su iglesia a ese momento no le dan mucha solemnidad. Désela usted y sea fiel al Señor, que va a recibir pruebas de que El es fiel con usted.</a:t>
            </a:r>
          </a:p>
          <a:p>
            <a:endParaRPr lang="es-CO" dirty="0"/>
          </a:p>
        </p:txBody>
      </p:sp>
    </p:spTree>
    <p:extLst>
      <p:ext uri="{BB962C8B-B14F-4D97-AF65-F5344CB8AC3E}">
        <p14:creationId xmlns:p14="http://schemas.microsoft.com/office/powerpoint/2010/main" val="424371043"/>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wipe(down)">
                                      <p:cBhvr>
                                        <p:cTn id="21" dur="580">
                                          <p:stCondLst>
                                            <p:cond delay="0"/>
                                          </p:stCondLst>
                                        </p:cTn>
                                        <p:tgtEl>
                                          <p:spTgt spid="3">
                                            <p:txEl>
                                              <p:pRg st="3" end="3"/>
                                            </p:txEl>
                                          </p:spTgt>
                                        </p:tgtEl>
                                      </p:cBhvr>
                                    </p:animEffect>
                                    <p:anim calcmode="lin" valueType="num">
                                      <p:cBhvr>
                                        <p:cTn id="22" dur="1822" tmFilter="0,0; 0.14,0.36; 0.43,0.73; 0.71,0.91; 1.0,1.0">
                                          <p:stCondLst>
                                            <p:cond delay="0"/>
                                          </p:stCondLst>
                                        </p:cTn>
                                        <p:tgtEl>
                                          <p:spTgt spid="3">
                                            <p:txEl>
                                              <p:pRg st="3" end="3"/>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3">
                                            <p:txEl>
                                              <p:pRg st="3" end="3"/>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3">
                                            <p:txEl>
                                              <p:pRg st="3" end="3"/>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3">
                                            <p:txEl>
                                              <p:pRg st="3" end="3"/>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3">
                                            <p:txEl>
                                              <p:pRg st="3" end="3"/>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3">
                                            <p:txEl>
                                              <p:pRg st="3" end="3"/>
                                            </p:txEl>
                                          </p:spTgt>
                                        </p:tgtEl>
                                      </p:cBhvr>
                                      <p:to x="100000" y="60000"/>
                                    </p:animScale>
                                    <p:animScale>
                                      <p:cBhvr>
                                        <p:cTn id="28" dur="166" decel="50000">
                                          <p:stCondLst>
                                            <p:cond delay="676"/>
                                          </p:stCondLst>
                                        </p:cTn>
                                        <p:tgtEl>
                                          <p:spTgt spid="3">
                                            <p:txEl>
                                              <p:pRg st="3" end="3"/>
                                            </p:txEl>
                                          </p:spTgt>
                                        </p:tgtEl>
                                      </p:cBhvr>
                                      <p:to x="100000" y="100000"/>
                                    </p:animScale>
                                    <p:animScale>
                                      <p:cBhvr>
                                        <p:cTn id="29" dur="26">
                                          <p:stCondLst>
                                            <p:cond delay="1312"/>
                                          </p:stCondLst>
                                        </p:cTn>
                                        <p:tgtEl>
                                          <p:spTgt spid="3">
                                            <p:txEl>
                                              <p:pRg st="3" end="3"/>
                                            </p:txEl>
                                          </p:spTgt>
                                        </p:tgtEl>
                                      </p:cBhvr>
                                      <p:to x="100000" y="80000"/>
                                    </p:animScale>
                                    <p:animScale>
                                      <p:cBhvr>
                                        <p:cTn id="30" dur="166" decel="50000">
                                          <p:stCondLst>
                                            <p:cond delay="1338"/>
                                          </p:stCondLst>
                                        </p:cTn>
                                        <p:tgtEl>
                                          <p:spTgt spid="3">
                                            <p:txEl>
                                              <p:pRg st="3" end="3"/>
                                            </p:txEl>
                                          </p:spTgt>
                                        </p:tgtEl>
                                      </p:cBhvr>
                                      <p:to x="100000" y="100000"/>
                                    </p:animScale>
                                    <p:animScale>
                                      <p:cBhvr>
                                        <p:cTn id="31" dur="26">
                                          <p:stCondLst>
                                            <p:cond delay="1642"/>
                                          </p:stCondLst>
                                        </p:cTn>
                                        <p:tgtEl>
                                          <p:spTgt spid="3">
                                            <p:txEl>
                                              <p:pRg st="3" end="3"/>
                                            </p:txEl>
                                          </p:spTgt>
                                        </p:tgtEl>
                                      </p:cBhvr>
                                      <p:to x="100000" y="90000"/>
                                    </p:animScale>
                                    <p:animScale>
                                      <p:cBhvr>
                                        <p:cTn id="32" dur="166" decel="50000">
                                          <p:stCondLst>
                                            <p:cond delay="1668"/>
                                          </p:stCondLst>
                                        </p:cTn>
                                        <p:tgtEl>
                                          <p:spTgt spid="3">
                                            <p:txEl>
                                              <p:pRg st="3" end="3"/>
                                            </p:txEl>
                                          </p:spTgt>
                                        </p:tgtEl>
                                      </p:cBhvr>
                                      <p:to x="100000" y="100000"/>
                                    </p:animScale>
                                    <p:animScale>
                                      <p:cBhvr>
                                        <p:cTn id="33" dur="26">
                                          <p:stCondLst>
                                            <p:cond delay="1808"/>
                                          </p:stCondLst>
                                        </p:cTn>
                                        <p:tgtEl>
                                          <p:spTgt spid="3">
                                            <p:txEl>
                                              <p:pRg st="3" end="3"/>
                                            </p:txEl>
                                          </p:spTgt>
                                        </p:tgtEl>
                                      </p:cBhvr>
                                      <p:to x="100000" y="95000"/>
                                    </p:animScale>
                                    <p:animScale>
                                      <p:cBhvr>
                                        <p:cTn id="34" dur="166" decel="50000">
                                          <p:stCondLst>
                                            <p:cond delay="1834"/>
                                          </p:stCondLst>
                                        </p:cTn>
                                        <p:tgtEl>
                                          <p:spTgt spid="3">
                                            <p:txEl>
                                              <p:pRg st="3" end="3"/>
                                            </p:txEl>
                                          </p:spTgt>
                                        </p:tgtEl>
                                      </p:cBhvr>
                                      <p:to x="100000" y="100000"/>
                                    </p:animScale>
                                  </p:childTnLst>
                                </p:cTn>
                              </p:par>
                              <p:par>
                                <p:cTn id="35" presetID="26" presetClass="entr" presetSubtype="0" fill="hold"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80">
                                          <p:stCondLst>
                                            <p:cond delay="0"/>
                                          </p:stCondLst>
                                        </p:cTn>
                                        <p:tgtEl>
                                          <p:spTgt spid="3">
                                            <p:txEl>
                                              <p:pRg st="4" end="4"/>
                                            </p:txEl>
                                          </p:spTgt>
                                        </p:tgtEl>
                                      </p:cBhvr>
                                    </p:animEffect>
                                    <p:anim calcmode="lin" valueType="num">
                                      <p:cBhvr>
                                        <p:cTn id="38" dur="1822" tmFilter="0,0; 0.14,0.36; 0.43,0.73; 0.71,0.91; 1.0,1.0">
                                          <p:stCondLst>
                                            <p:cond delay="0"/>
                                          </p:stCondLst>
                                        </p:cTn>
                                        <p:tgtEl>
                                          <p:spTgt spid="3">
                                            <p:txEl>
                                              <p:pRg st="4" end="4"/>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4" end="4"/>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4" end="4"/>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4" end="4"/>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4" end="4"/>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4" end="4"/>
                                            </p:txEl>
                                          </p:spTgt>
                                        </p:tgtEl>
                                      </p:cBhvr>
                                      <p:to x="100000" y="60000"/>
                                    </p:animScale>
                                    <p:animScale>
                                      <p:cBhvr>
                                        <p:cTn id="44" dur="166" decel="50000">
                                          <p:stCondLst>
                                            <p:cond delay="676"/>
                                          </p:stCondLst>
                                        </p:cTn>
                                        <p:tgtEl>
                                          <p:spTgt spid="3">
                                            <p:txEl>
                                              <p:pRg st="4" end="4"/>
                                            </p:txEl>
                                          </p:spTgt>
                                        </p:tgtEl>
                                      </p:cBhvr>
                                      <p:to x="100000" y="100000"/>
                                    </p:animScale>
                                    <p:animScale>
                                      <p:cBhvr>
                                        <p:cTn id="45" dur="26">
                                          <p:stCondLst>
                                            <p:cond delay="1312"/>
                                          </p:stCondLst>
                                        </p:cTn>
                                        <p:tgtEl>
                                          <p:spTgt spid="3">
                                            <p:txEl>
                                              <p:pRg st="4" end="4"/>
                                            </p:txEl>
                                          </p:spTgt>
                                        </p:tgtEl>
                                      </p:cBhvr>
                                      <p:to x="100000" y="80000"/>
                                    </p:animScale>
                                    <p:animScale>
                                      <p:cBhvr>
                                        <p:cTn id="46" dur="166" decel="50000">
                                          <p:stCondLst>
                                            <p:cond delay="1338"/>
                                          </p:stCondLst>
                                        </p:cTn>
                                        <p:tgtEl>
                                          <p:spTgt spid="3">
                                            <p:txEl>
                                              <p:pRg st="4" end="4"/>
                                            </p:txEl>
                                          </p:spTgt>
                                        </p:tgtEl>
                                      </p:cBhvr>
                                      <p:to x="100000" y="100000"/>
                                    </p:animScale>
                                    <p:animScale>
                                      <p:cBhvr>
                                        <p:cTn id="47" dur="26">
                                          <p:stCondLst>
                                            <p:cond delay="1642"/>
                                          </p:stCondLst>
                                        </p:cTn>
                                        <p:tgtEl>
                                          <p:spTgt spid="3">
                                            <p:txEl>
                                              <p:pRg st="4" end="4"/>
                                            </p:txEl>
                                          </p:spTgt>
                                        </p:tgtEl>
                                      </p:cBhvr>
                                      <p:to x="100000" y="90000"/>
                                    </p:animScale>
                                    <p:animScale>
                                      <p:cBhvr>
                                        <p:cTn id="48" dur="166" decel="50000">
                                          <p:stCondLst>
                                            <p:cond delay="1668"/>
                                          </p:stCondLst>
                                        </p:cTn>
                                        <p:tgtEl>
                                          <p:spTgt spid="3">
                                            <p:txEl>
                                              <p:pRg st="4" end="4"/>
                                            </p:txEl>
                                          </p:spTgt>
                                        </p:tgtEl>
                                      </p:cBhvr>
                                      <p:to x="100000" y="100000"/>
                                    </p:animScale>
                                    <p:animScale>
                                      <p:cBhvr>
                                        <p:cTn id="49" dur="26">
                                          <p:stCondLst>
                                            <p:cond delay="1808"/>
                                          </p:stCondLst>
                                        </p:cTn>
                                        <p:tgtEl>
                                          <p:spTgt spid="3">
                                            <p:txEl>
                                              <p:pRg st="4" end="4"/>
                                            </p:txEl>
                                          </p:spTgt>
                                        </p:tgtEl>
                                      </p:cBhvr>
                                      <p:to x="100000" y="95000"/>
                                    </p:animScale>
                                    <p:animScale>
                                      <p:cBhvr>
                                        <p:cTn id="50" dur="166" decel="50000">
                                          <p:stCondLst>
                                            <p:cond delay="1834"/>
                                          </p:stCondLst>
                                        </p:cTn>
                                        <p:tgtEl>
                                          <p:spTgt spid="3">
                                            <p:txEl>
                                              <p:pRg st="4" end="4"/>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a:gradFill>
            <a:gsLst>
              <a:gs pos="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85000" lnSpcReduction="10000"/>
          </a:bodyPr>
          <a:lstStyle/>
          <a:p>
            <a:pPr marL="0" indent="0" algn="ctr">
              <a:buNone/>
            </a:pPr>
            <a:r>
              <a:rPr lang="es-CO" dirty="0"/>
              <a:t>No se deje tentar por la situación económica, ni por el criterio de otros creyentes que no son fieles al Señor en sus finanzas, ni tampoco tome en cuenta el mal testimonio de tantos mercaderes del evangelio que hay hoy vaciándole las billeteras a los fieles para vivir bien a costa del sudor de otros; tampoco deje minar su mente con la idea de que se puede estar mal usando su dinero en la iglesia, o que quizás el tesorero o el pastor se lo están robando. </a:t>
            </a:r>
            <a:endParaRPr lang="es-CO" dirty="0" smtClean="0"/>
          </a:p>
          <a:p>
            <a:pPr marL="0" indent="0" algn="ctr">
              <a:buNone/>
            </a:pPr>
            <a:r>
              <a:rPr lang="es-CO" dirty="0" smtClean="0"/>
              <a:t>Mire </a:t>
            </a:r>
            <a:r>
              <a:rPr lang="es-CO" dirty="0"/>
              <a:t>el ejemplo de Jesús que dio a Judas Iscariote la administración de la bolsa común de los discípulos  y no se preocupaba de que el </a:t>
            </a:r>
            <a:r>
              <a:rPr lang="es-CO" dirty="0" smtClean="0"/>
              <a:t>«</a:t>
            </a:r>
            <a:r>
              <a:rPr lang="es-CO" dirty="0" smtClean="0">
                <a:latin typeface="Agency FB" pitchFamily="34" charset="0"/>
              </a:rPr>
              <a:t>sustraía de lo que se echaba en ella</a:t>
            </a:r>
            <a:r>
              <a:rPr lang="es-CO" dirty="0" smtClean="0"/>
              <a:t>», </a:t>
            </a:r>
            <a:r>
              <a:rPr lang="es-CO" u="sng" dirty="0" smtClean="0">
                <a:solidFill>
                  <a:srgbClr val="FF0000"/>
                </a:solidFill>
              </a:rPr>
              <a:t>(Juan 12:6). </a:t>
            </a:r>
            <a:r>
              <a:rPr lang="es-CO" b="1" dirty="0"/>
              <a:t>¿Lo sabia </a:t>
            </a:r>
            <a:r>
              <a:rPr lang="es-CO" b="1" dirty="0" smtClean="0"/>
              <a:t>Jesús?</a:t>
            </a:r>
            <a:r>
              <a:rPr lang="es-CO" dirty="0"/>
              <a:t>  Claro que lo sabia, pero eso no impidió que se siguiera recolectando en la bolsa, y ayudando a los </a:t>
            </a:r>
            <a:r>
              <a:rPr lang="es-CO" dirty="0" smtClean="0"/>
              <a:t>pobres.</a:t>
            </a:r>
            <a:endParaRPr lang="es-CO" dirty="0"/>
          </a:p>
        </p:txBody>
      </p:sp>
    </p:spTree>
    <p:extLst>
      <p:ext uri="{BB962C8B-B14F-4D97-AF65-F5344CB8AC3E}">
        <p14:creationId xmlns:p14="http://schemas.microsoft.com/office/powerpoint/2010/main" val="2941394458"/>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1268761"/>
            <a:ext cx="6840760" cy="2016224"/>
          </a:xfrm>
          <a:solidFill>
            <a:schemeClr val="bg1"/>
          </a:solidFill>
        </p:spPr>
        <p:txBody>
          <a:bodyPr>
            <a:normAutofit fontScale="92500" lnSpcReduction="20000"/>
          </a:bodyPr>
          <a:lstStyle/>
          <a:p>
            <a:pPr marL="0" indent="0">
              <a:buNone/>
            </a:pPr>
            <a:r>
              <a:rPr lang="es-CO" dirty="0" smtClean="0"/>
              <a:t>El </a:t>
            </a:r>
            <a:r>
              <a:rPr lang="es-CO" dirty="0"/>
              <a:t>mismo se colgó de un árbol.  El que este robando, o mal usando el dinero que usted da como diezmo no sabe que esta jugando con fuego. Tarde o temprano Dios sacara a la luz su pecado, y le hará pagar por el. </a:t>
            </a:r>
            <a:endParaRPr lang="es-CO" dirty="0" smtClean="0"/>
          </a:p>
        </p:txBody>
      </p:sp>
      <p:sp>
        <p:nvSpPr>
          <p:cNvPr id="4" name="3 Rectángulo"/>
          <p:cNvSpPr/>
          <p:nvPr/>
        </p:nvSpPr>
        <p:spPr>
          <a:xfrm>
            <a:off x="1331640" y="258000"/>
            <a:ext cx="6264696" cy="646331"/>
          </a:xfrm>
          <a:prstGeom prst="rect">
            <a:avLst/>
          </a:prstGeom>
        </p:spPr>
        <p:txBody>
          <a:bodyPr wrap="square">
            <a:spAutoFit/>
          </a:bodyPr>
          <a:lstStyle/>
          <a:p>
            <a:r>
              <a:rPr lang="es-CO" sz="3600" b="1" dirty="0"/>
              <a:t>¿Como termino Judas Iscariote? </a:t>
            </a:r>
          </a:p>
        </p:txBody>
      </p:sp>
      <p:sp>
        <p:nvSpPr>
          <p:cNvPr id="5" name="4 Rectángulo"/>
          <p:cNvSpPr/>
          <p:nvPr/>
        </p:nvSpPr>
        <p:spPr>
          <a:xfrm>
            <a:off x="320479" y="3717032"/>
            <a:ext cx="8424936" cy="2677656"/>
          </a:xfrm>
          <a:prstGeom prst="rect">
            <a:avLst/>
          </a:prstGeom>
          <a:blipFill>
            <a:blip r:embed="rId2"/>
            <a:tile tx="0" ty="0" sx="100000" sy="100000" flip="none" algn="tl"/>
          </a:blipFill>
        </p:spPr>
        <p:txBody>
          <a:bodyPr wrap="square">
            <a:spAutoFit/>
          </a:bodyPr>
          <a:lstStyle/>
          <a:p>
            <a:pPr algn="ctr"/>
            <a:r>
              <a:rPr lang="es-CO" sz="2400" dirty="0"/>
              <a:t>En todo caso, es preferible que le roben a usted, que no sea usted  hallado </a:t>
            </a:r>
            <a:r>
              <a:rPr lang="es-CO" sz="2400" dirty="0" smtClean="0"/>
              <a:t>robándole </a:t>
            </a:r>
            <a:r>
              <a:rPr lang="es-CO" sz="2400" dirty="0"/>
              <a:t>a Dios</a:t>
            </a:r>
            <a:r>
              <a:rPr lang="es-CO" sz="2400" dirty="0" smtClean="0"/>
              <a:t>. Que </a:t>
            </a:r>
            <a:r>
              <a:rPr lang="es-CO" sz="2400" dirty="0"/>
              <a:t>ninguna de estas cosas minen su pensamiento, sea usted un mayordomo fiel. No tenga miedo diezmar, porque su miedo a diezmar no proviene de fe, y lo que no proviene de fe es pecado. Aparte primero su diezmo, y después haga lo que tenga que hacer. Vera sus graneros llenarse de trigo porque Dios </a:t>
            </a:r>
            <a:r>
              <a:rPr lang="es-CO" sz="2400" dirty="0" smtClean="0"/>
              <a:t>lo ha prometido. Lea </a:t>
            </a:r>
            <a:r>
              <a:rPr lang="es-CO" sz="2400" dirty="0" smtClean="0">
                <a:solidFill>
                  <a:srgbClr val="FF0000"/>
                </a:solidFill>
              </a:rPr>
              <a:t>(Mal.3:10,11).</a:t>
            </a:r>
            <a:endParaRPr lang="es-CO" sz="2400" dirty="0">
              <a:solidFill>
                <a:srgbClr val="FF0000"/>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80312" y="1196752"/>
            <a:ext cx="1359024" cy="20882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350715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1000" fill="hold"/>
                                        <p:tgtEl>
                                          <p:spTgt spid="3">
                                            <p:bg/>
                                          </p:spTgt>
                                        </p:tgtEl>
                                        <p:attrNameLst>
                                          <p:attrName>ppt_w</p:attrName>
                                        </p:attrNameLst>
                                      </p:cBhvr>
                                      <p:tavLst>
                                        <p:tav tm="0">
                                          <p:val>
                                            <p:fltVal val="0"/>
                                          </p:val>
                                        </p:tav>
                                        <p:tav tm="100000">
                                          <p:val>
                                            <p:strVal val="#ppt_w"/>
                                          </p:val>
                                        </p:tav>
                                      </p:tavLst>
                                    </p:anim>
                                    <p:anim calcmode="lin" valueType="num">
                                      <p:cBhvr>
                                        <p:cTn id="8" dur="1000" fill="hold"/>
                                        <p:tgtEl>
                                          <p:spTgt spid="3">
                                            <p:bg/>
                                          </p:spTgt>
                                        </p:tgtEl>
                                        <p:attrNameLst>
                                          <p:attrName>ppt_h</p:attrName>
                                        </p:attrNameLst>
                                      </p:cBhvr>
                                      <p:tavLst>
                                        <p:tav tm="0">
                                          <p:val>
                                            <p:fltVal val="0"/>
                                          </p:val>
                                        </p:tav>
                                        <p:tav tm="100000">
                                          <p:val>
                                            <p:strVal val="#ppt_h"/>
                                          </p:val>
                                        </p:tav>
                                      </p:tavLst>
                                    </p:anim>
                                    <p:anim calcmode="lin" valueType="num">
                                      <p:cBhvr>
                                        <p:cTn id="9" dur="1000" fill="hold"/>
                                        <p:tgtEl>
                                          <p:spTgt spid="3">
                                            <p:bg/>
                                          </p:spTgt>
                                        </p:tgtEl>
                                        <p:attrNameLst>
                                          <p:attrName>style.rotation</p:attrName>
                                        </p:attrNameLst>
                                      </p:cBhvr>
                                      <p:tavLst>
                                        <p:tav tm="0">
                                          <p:val>
                                            <p:fltVal val="90"/>
                                          </p:val>
                                        </p:tav>
                                        <p:tav tm="100000">
                                          <p:val>
                                            <p:fltVal val="0"/>
                                          </p:val>
                                        </p:tav>
                                      </p:tavLst>
                                    </p:anim>
                                    <p:animEffect transition="in" filter="fade">
                                      <p:cBhvr>
                                        <p:cTn id="10" dur="1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0" end="0"/>
                                            </p:txEl>
                                          </p:spTgt>
                                        </p:tgtEl>
                                      </p:cBhvr>
                                    </p:animEffect>
                                  </p:childTnLst>
                                </p:cTn>
                              </p:par>
                              <p:par>
                                <p:cTn id="19" presetID="31" presetClass="entr" presetSubtype="0"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1000" fill="hold"/>
                                        <p:tgtEl>
                                          <p:spTgt spid="5"/>
                                        </p:tgtEl>
                                        <p:attrNameLst>
                                          <p:attrName>ppt_w</p:attrName>
                                        </p:attrNameLst>
                                      </p:cBhvr>
                                      <p:tavLst>
                                        <p:tav tm="0">
                                          <p:val>
                                            <p:fltVal val="0"/>
                                          </p:val>
                                        </p:tav>
                                        <p:tav tm="100000">
                                          <p:val>
                                            <p:strVal val="#ppt_w"/>
                                          </p:val>
                                        </p:tav>
                                      </p:tavLst>
                                    </p:anim>
                                    <p:anim calcmode="lin" valueType="num">
                                      <p:cBhvr>
                                        <p:cTn id="22" dur="1000" fill="hold"/>
                                        <p:tgtEl>
                                          <p:spTgt spid="5"/>
                                        </p:tgtEl>
                                        <p:attrNameLst>
                                          <p:attrName>ppt_h</p:attrName>
                                        </p:attrNameLst>
                                      </p:cBhvr>
                                      <p:tavLst>
                                        <p:tav tm="0">
                                          <p:val>
                                            <p:fltVal val="0"/>
                                          </p:val>
                                        </p:tav>
                                        <p:tav tm="100000">
                                          <p:val>
                                            <p:strVal val="#ppt_h"/>
                                          </p:val>
                                        </p:tav>
                                      </p:tavLst>
                                    </p:anim>
                                    <p:anim calcmode="lin" valueType="num">
                                      <p:cBhvr>
                                        <p:cTn id="23" dur="1000" fill="hold"/>
                                        <p:tgtEl>
                                          <p:spTgt spid="5"/>
                                        </p:tgtEl>
                                        <p:attrNameLst>
                                          <p:attrName>style.rotation</p:attrName>
                                        </p:attrNameLst>
                                      </p:cBhvr>
                                      <p:tavLst>
                                        <p:tav tm="0">
                                          <p:val>
                                            <p:fltVal val="90"/>
                                          </p:val>
                                        </p:tav>
                                        <p:tav tm="100000">
                                          <p:val>
                                            <p:fltVal val="0"/>
                                          </p:val>
                                        </p:tav>
                                      </p:tavLst>
                                    </p:anim>
                                    <p:animEffect transition="in" filter="fade">
                                      <p:cBhvr>
                                        <p:cTn id="24" dur="1000"/>
                                        <p:tgtEl>
                                          <p:spTgt spid="5"/>
                                        </p:tgtEl>
                                      </p:cBhvr>
                                    </p:animEffect>
                                  </p:childTnLst>
                                </p:cTn>
                              </p:par>
                              <p:par>
                                <p:cTn id="25" presetID="31" presetClass="entr" presetSubtype="0" fill="hold" nodeType="withEffect">
                                  <p:stCondLst>
                                    <p:cond delay="0"/>
                                  </p:stCondLst>
                                  <p:childTnLst>
                                    <p:set>
                                      <p:cBhvr>
                                        <p:cTn id="26" dur="1" fill="hold">
                                          <p:stCondLst>
                                            <p:cond delay="0"/>
                                          </p:stCondLst>
                                        </p:cTn>
                                        <p:tgtEl>
                                          <p:spTgt spid="2050"/>
                                        </p:tgtEl>
                                        <p:attrNameLst>
                                          <p:attrName>style.visibility</p:attrName>
                                        </p:attrNameLst>
                                      </p:cBhvr>
                                      <p:to>
                                        <p:strVal val="visible"/>
                                      </p:to>
                                    </p:set>
                                    <p:anim calcmode="lin" valueType="num">
                                      <p:cBhvr>
                                        <p:cTn id="27" dur="1000" fill="hold"/>
                                        <p:tgtEl>
                                          <p:spTgt spid="2050"/>
                                        </p:tgtEl>
                                        <p:attrNameLst>
                                          <p:attrName>ppt_w</p:attrName>
                                        </p:attrNameLst>
                                      </p:cBhvr>
                                      <p:tavLst>
                                        <p:tav tm="0">
                                          <p:val>
                                            <p:fltVal val="0"/>
                                          </p:val>
                                        </p:tav>
                                        <p:tav tm="100000">
                                          <p:val>
                                            <p:strVal val="#ppt_w"/>
                                          </p:val>
                                        </p:tav>
                                      </p:tavLst>
                                    </p:anim>
                                    <p:anim calcmode="lin" valueType="num">
                                      <p:cBhvr>
                                        <p:cTn id="28" dur="1000" fill="hold"/>
                                        <p:tgtEl>
                                          <p:spTgt spid="2050"/>
                                        </p:tgtEl>
                                        <p:attrNameLst>
                                          <p:attrName>ppt_h</p:attrName>
                                        </p:attrNameLst>
                                      </p:cBhvr>
                                      <p:tavLst>
                                        <p:tav tm="0">
                                          <p:val>
                                            <p:fltVal val="0"/>
                                          </p:val>
                                        </p:tav>
                                        <p:tav tm="100000">
                                          <p:val>
                                            <p:strVal val="#ppt_h"/>
                                          </p:val>
                                        </p:tav>
                                      </p:tavLst>
                                    </p:anim>
                                    <p:anim calcmode="lin" valueType="num">
                                      <p:cBhvr>
                                        <p:cTn id="29" dur="1000" fill="hold"/>
                                        <p:tgtEl>
                                          <p:spTgt spid="2050"/>
                                        </p:tgtEl>
                                        <p:attrNameLst>
                                          <p:attrName>style.rotation</p:attrName>
                                        </p:attrNameLst>
                                      </p:cBhvr>
                                      <p:tavLst>
                                        <p:tav tm="0">
                                          <p:val>
                                            <p:fltVal val="90"/>
                                          </p:val>
                                        </p:tav>
                                        <p:tav tm="100000">
                                          <p:val>
                                            <p:fltVal val="0"/>
                                          </p:val>
                                        </p:tav>
                                      </p:tavLst>
                                    </p:anim>
                                    <p:animEffect transition="in" filter="fade">
                                      <p:cBhvr>
                                        <p:cTn id="30" dur="1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6131024" cy="2808312"/>
          </a:xfrm>
        </p:spPr>
        <p:txBody>
          <a:bodyPr>
            <a:normAutofit fontScale="85000" lnSpcReduction="10000"/>
          </a:bodyPr>
          <a:lstStyle/>
          <a:p>
            <a:pPr marL="0" indent="0">
              <a:buNone/>
            </a:pPr>
            <a:r>
              <a:rPr lang="es-CO" dirty="0"/>
              <a:t> </a:t>
            </a:r>
            <a:r>
              <a:rPr lang="es-CO" dirty="0" smtClean="0"/>
              <a:t>         </a:t>
            </a:r>
            <a:r>
              <a:rPr lang="es-CO" b="1" u="sng" dirty="0" smtClean="0"/>
              <a:t>Hagámonos</a:t>
            </a:r>
            <a:r>
              <a:rPr lang="es-CO" b="1" u="sng" dirty="0"/>
              <a:t> el propósito de evangelizar a</a:t>
            </a:r>
            <a:r>
              <a:rPr lang="es-CO" b="1" u="sng" dirty="0" smtClean="0"/>
              <a:t> </a:t>
            </a:r>
            <a:r>
              <a:rPr lang="es-CO" b="1" u="sng" dirty="0"/>
              <a:t>nuestra familia</a:t>
            </a:r>
            <a:r>
              <a:rPr lang="es-CO" dirty="0"/>
              <a:t>. </a:t>
            </a:r>
            <a:r>
              <a:rPr lang="es-CO" dirty="0" smtClean="0"/>
              <a:t> </a:t>
            </a:r>
          </a:p>
          <a:p>
            <a:pPr marL="0" indent="0">
              <a:buNone/>
            </a:pPr>
            <a:r>
              <a:rPr lang="es-CO" dirty="0" smtClean="0"/>
              <a:t>Los </a:t>
            </a:r>
            <a:r>
              <a:rPr lang="es-CO" dirty="0"/>
              <a:t>creyentes somos llamados a evangelizar a las </a:t>
            </a:r>
            <a:r>
              <a:rPr lang="es-CO" dirty="0" smtClean="0"/>
              <a:t>gentes. </a:t>
            </a:r>
            <a:r>
              <a:rPr lang="es-CO" dirty="0"/>
              <a:t>Las gentes llegan a ser cristianos cuando son evangelizados y alcanzados por la fe del evangelio. Debemos evangelizar en nuestra familia. </a:t>
            </a:r>
            <a:endParaRPr lang="es-CO" dirty="0" smtClean="0"/>
          </a:p>
        </p:txBody>
      </p:sp>
      <p:sp>
        <p:nvSpPr>
          <p:cNvPr id="4" name="3 Conector"/>
          <p:cNvSpPr/>
          <p:nvPr/>
        </p:nvSpPr>
        <p:spPr>
          <a:xfrm>
            <a:off x="545890" y="337818"/>
            <a:ext cx="457200" cy="457200"/>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600" b="1" dirty="0">
                <a:solidFill>
                  <a:schemeClr val="tx1"/>
                </a:solidFill>
              </a:rPr>
              <a:t>5</a:t>
            </a:r>
            <a:endParaRPr lang="es-CO" b="1" dirty="0">
              <a:solidFill>
                <a:schemeClr val="tx1"/>
              </a:solidFill>
            </a:endParaRP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188640"/>
            <a:ext cx="2619375" cy="27363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545890" y="4005064"/>
            <a:ext cx="8058558" cy="1815882"/>
          </a:xfrm>
          <a:prstGeom prst="rect">
            <a:avLst/>
          </a:prstGeom>
        </p:spPr>
        <p:txBody>
          <a:bodyPr wrap="square">
            <a:spAutoFit/>
          </a:bodyPr>
          <a:lstStyle/>
          <a:p>
            <a:pPr algn="ctr"/>
            <a:r>
              <a:rPr lang="es-CO" sz="2800" dirty="0" smtClean="0"/>
              <a:t>Se </a:t>
            </a:r>
            <a:r>
              <a:rPr lang="es-CO" sz="2800" dirty="0"/>
              <a:t>ha mal entendido terriblemente esto. El que uno se convierta no quiere decir que su familia se </a:t>
            </a:r>
            <a:r>
              <a:rPr lang="es-CO" sz="2800" dirty="0" smtClean="0"/>
              <a:t>convirtió,</a:t>
            </a:r>
            <a:r>
              <a:rPr lang="es-CO" sz="2800" dirty="0"/>
              <a:t>  PERO LA SALVACION A ENTRADO EN ESA CASA, conforme a lo que dice la Palabra de Dios</a:t>
            </a:r>
          </a:p>
        </p:txBody>
      </p:sp>
    </p:spTree>
    <p:extLst>
      <p:ext uri="{BB962C8B-B14F-4D97-AF65-F5344CB8AC3E}">
        <p14:creationId xmlns:p14="http://schemas.microsoft.com/office/powerpoint/2010/main" val="242105414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6131024" cy="3744416"/>
          </a:xfrm>
        </p:spPr>
        <p:txBody>
          <a:bodyPr>
            <a:normAutofit fontScale="70000" lnSpcReduction="20000"/>
          </a:bodyPr>
          <a:lstStyle/>
          <a:p>
            <a:pPr marL="0" indent="0">
              <a:buNone/>
            </a:pPr>
            <a:r>
              <a:rPr lang="es-CO" dirty="0" smtClean="0"/>
              <a:t>Es </a:t>
            </a:r>
            <a:r>
              <a:rPr lang="es-CO" dirty="0"/>
              <a:t>por eso que Pablo, en virtud del Pacto de la Gracia, y comprendiendo lo que se le dijo a Abraham, bautizo a familias enteras solamente con la profesión de fe del padre, o de la madre. </a:t>
            </a:r>
            <a:r>
              <a:rPr lang="es-CO" dirty="0" smtClean="0"/>
              <a:t>Léalos: </a:t>
            </a:r>
          </a:p>
          <a:p>
            <a:pPr marL="0" indent="0">
              <a:buNone/>
            </a:pPr>
            <a:r>
              <a:rPr lang="es-CO" dirty="0" smtClean="0"/>
              <a:t>Fue así como Bautizo </a:t>
            </a:r>
            <a:r>
              <a:rPr lang="es-CO" dirty="0"/>
              <a:t>a la familia completa del carcelero de </a:t>
            </a:r>
            <a:r>
              <a:rPr lang="es-CO" dirty="0" smtClean="0"/>
              <a:t>Filipos, lea </a:t>
            </a:r>
            <a:r>
              <a:rPr lang="es-CO" dirty="0" smtClean="0">
                <a:solidFill>
                  <a:srgbClr val="FF0000"/>
                </a:solidFill>
              </a:rPr>
              <a:t>(Hech.16:30-33. </a:t>
            </a:r>
          </a:p>
          <a:p>
            <a:pPr marL="0" indent="0">
              <a:buNone/>
            </a:pPr>
            <a:r>
              <a:rPr lang="es-CO" dirty="0" smtClean="0"/>
              <a:t>Bautizo </a:t>
            </a:r>
            <a:r>
              <a:rPr lang="es-CO" dirty="0"/>
              <a:t>a la familia completa de Lidia de </a:t>
            </a:r>
            <a:r>
              <a:rPr lang="es-CO" dirty="0" smtClean="0"/>
              <a:t>Tiatira, lea </a:t>
            </a:r>
            <a:r>
              <a:rPr lang="es-CO" dirty="0" smtClean="0">
                <a:solidFill>
                  <a:srgbClr val="FF0000"/>
                </a:solidFill>
              </a:rPr>
              <a:t>(Hech.16:13-15). </a:t>
            </a:r>
          </a:p>
          <a:p>
            <a:pPr marL="0" indent="0">
              <a:buNone/>
            </a:pPr>
            <a:r>
              <a:rPr lang="es-CO" dirty="0" smtClean="0"/>
              <a:t>Bautizo </a:t>
            </a:r>
            <a:r>
              <a:rPr lang="es-CO" dirty="0"/>
              <a:t>a la familia completa de </a:t>
            </a:r>
            <a:r>
              <a:rPr lang="es-CO" dirty="0" smtClean="0"/>
              <a:t>Estéfanas</a:t>
            </a:r>
            <a:r>
              <a:rPr lang="es-CO" dirty="0"/>
              <a:t> </a:t>
            </a:r>
            <a:r>
              <a:rPr lang="es-CO" dirty="0" smtClean="0"/>
              <a:t>, lea </a:t>
            </a:r>
            <a:r>
              <a:rPr lang="es-CO" dirty="0" smtClean="0">
                <a:solidFill>
                  <a:srgbClr val="FF0000"/>
                </a:solidFill>
              </a:rPr>
              <a:t>(1Cor</a:t>
            </a:r>
            <a:r>
              <a:rPr lang="es-CO" dirty="0">
                <a:solidFill>
                  <a:srgbClr val="FF0000"/>
                </a:solidFill>
              </a:rPr>
              <a:t>. 1:16). </a:t>
            </a:r>
            <a:endParaRPr lang="es-CO" dirty="0" smtClean="0">
              <a:solidFill>
                <a:srgbClr val="FF0000"/>
              </a:solidFill>
            </a:endParaRPr>
          </a:p>
          <a:p>
            <a:pPr marL="0" indent="0">
              <a:buNone/>
            </a:pPr>
            <a:r>
              <a:rPr lang="es-CO" dirty="0" smtClean="0">
                <a:solidFill>
                  <a:srgbClr val="FF0000"/>
                </a:solidFill>
              </a:rPr>
              <a:t>En estos tres ejemplos, se manifiesta en ese tiempo, la sumisión de los hijos al ejemplo de los padres.</a:t>
            </a:r>
          </a:p>
        </p:txBody>
      </p:sp>
      <p:sp>
        <p:nvSpPr>
          <p:cNvPr id="4" name="3 Rectángulo"/>
          <p:cNvSpPr/>
          <p:nvPr/>
        </p:nvSpPr>
        <p:spPr>
          <a:xfrm>
            <a:off x="361694" y="4437112"/>
            <a:ext cx="8352928" cy="1938992"/>
          </a:xfrm>
          <a:prstGeom prst="rect">
            <a:avLst/>
          </a:prstGeom>
        </p:spPr>
        <p:txBody>
          <a:bodyPr wrap="square">
            <a:spAutoFit/>
          </a:bodyPr>
          <a:lstStyle/>
          <a:p>
            <a:pPr algn="ctr"/>
            <a:r>
              <a:rPr lang="es-CO" sz="2400" dirty="0"/>
              <a:t>Pablo no estaba loco, ni todos esos que bautizo eran convertidos. Así como Abraham circuncido a todos los de su casa, </a:t>
            </a:r>
            <a:r>
              <a:rPr lang="es-CO" sz="2400" dirty="0" smtClean="0"/>
              <a:t>lea </a:t>
            </a:r>
            <a:r>
              <a:rPr lang="es-CO" sz="2400" dirty="0" smtClean="0">
                <a:solidFill>
                  <a:srgbClr val="FF0000"/>
                </a:solidFill>
              </a:rPr>
              <a:t>(Gén.17:23), </a:t>
            </a:r>
            <a:r>
              <a:rPr lang="es-CO" sz="2400" dirty="0" smtClean="0"/>
              <a:t>así</a:t>
            </a:r>
            <a:r>
              <a:rPr lang="es-CO" sz="2400" dirty="0"/>
              <a:t> mismo Pablo bautizo a todos los miembros de esas familias (casas). Esas familias estaban bajo el Pacto y sus promesas. Es Dios quien promete, no nosotros. </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332656"/>
            <a:ext cx="234315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3996296"/>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fontScale="85000" lnSpcReduction="10000"/>
          </a:bodyPr>
          <a:lstStyle/>
          <a:p>
            <a:pPr marL="0" indent="0">
              <a:buNone/>
            </a:pPr>
            <a:r>
              <a:rPr lang="es-CO" sz="3400" b="1" dirty="0" smtClean="0"/>
              <a:t>            </a:t>
            </a:r>
            <a:r>
              <a:rPr lang="es-CO" sz="3400" b="1" u="sng" dirty="0" smtClean="0"/>
              <a:t>Hagámonos</a:t>
            </a:r>
            <a:r>
              <a:rPr lang="es-CO" sz="3400" b="1" u="sng" dirty="0"/>
              <a:t> el propósito de un autoexamen general a la luz de la Palabra de Dios</a:t>
            </a:r>
            <a:r>
              <a:rPr lang="es-CO" sz="3400" b="1" u="sng" dirty="0" smtClean="0"/>
              <a:t>.</a:t>
            </a:r>
          </a:p>
        </p:txBody>
      </p:sp>
      <p:sp>
        <p:nvSpPr>
          <p:cNvPr id="4" name="3 Conector"/>
          <p:cNvSpPr/>
          <p:nvPr/>
        </p:nvSpPr>
        <p:spPr>
          <a:xfrm>
            <a:off x="714301" y="283050"/>
            <a:ext cx="560870" cy="625670"/>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chemeClr val="tx1"/>
                </a:solidFill>
              </a:rPr>
              <a:t>6</a:t>
            </a:r>
          </a:p>
        </p:txBody>
      </p:sp>
      <p:sp>
        <p:nvSpPr>
          <p:cNvPr id="2" name="1 Rectángulo"/>
          <p:cNvSpPr/>
          <p:nvPr/>
        </p:nvSpPr>
        <p:spPr>
          <a:xfrm>
            <a:off x="2699792" y="1997839"/>
            <a:ext cx="3384376" cy="2677656"/>
          </a:xfrm>
          <a:prstGeom prst="rect">
            <a:avLst/>
          </a:prstGeom>
        </p:spPr>
        <p:txBody>
          <a:bodyPr wrap="square">
            <a:spAutoFit/>
          </a:bodyPr>
          <a:lstStyle/>
          <a:p>
            <a:pPr algn="ctr"/>
            <a:r>
              <a:rPr lang="es-CO" sz="2400" dirty="0"/>
              <a:t>Es una realidad que hasta que no regrese el Señor habrá mezcla. Así lo ha PERMITIDO Dios, pero este no es el plan de El sino del Diablo</a:t>
            </a:r>
            <a:r>
              <a:rPr lang="es-CO" sz="2400" dirty="0" smtClean="0"/>
              <a:t>.</a:t>
            </a:r>
          </a:p>
          <a:p>
            <a:pPr algn="ctr"/>
            <a:r>
              <a:rPr lang="es-CO" sz="2400" dirty="0" smtClean="0"/>
              <a:t> Lea </a:t>
            </a:r>
            <a:r>
              <a:rPr lang="es-CO" sz="2400" b="1" dirty="0" smtClean="0">
                <a:solidFill>
                  <a:srgbClr val="FF0000"/>
                </a:solidFill>
              </a:rPr>
              <a:t>Mat.13.24-28.</a:t>
            </a:r>
            <a:endParaRPr lang="es-CO" sz="2400" b="1" dirty="0">
              <a:solidFill>
                <a:srgbClr val="FF0000"/>
              </a:solidFill>
            </a:endParaRPr>
          </a:p>
        </p:txBody>
      </p:sp>
      <p:sp>
        <p:nvSpPr>
          <p:cNvPr id="5" name="4 Rectángulo"/>
          <p:cNvSpPr/>
          <p:nvPr/>
        </p:nvSpPr>
        <p:spPr>
          <a:xfrm>
            <a:off x="503548" y="4725144"/>
            <a:ext cx="7776864" cy="1938992"/>
          </a:xfrm>
          <a:prstGeom prst="rect">
            <a:avLst/>
          </a:prstGeom>
        </p:spPr>
        <p:txBody>
          <a:bodyPr wrap="square">
            <a:spAutoFit/>
          </a:bodyPr>
          <a:lstStyle/>
          <a:p>
            <a:pPr algn="ctr"/>
            <a:r>
              <a:rPr lang="es-CO" sz="2400" b="1" dirty="0">
                <a:solidFill>
                  <a:srgbClr val="FF0000"/>
                </a:solidFill>
              </a:rPr>
              <a:t>Mezcla del trigo con la cizaña. Mezcla de la verdad con la mentira. Mezcla de lo verdadero con lo falso. Mezcla de verdaderos cristianos con falsos cristianos. Mezcla de lo genuino con lo fingido. Mezcla de lo honesto con lo hipócrita  Mezcla de lo espiritual con lo emotivo.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997841"/>
            <a:ext cx="2191319" cy="2223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216" y="1997839"/>
            <a:ext cx="2289224" cy="2297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49927944"/>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par>
                                <p:cTn id="17" presetID="31" presetClass="entr" presetSubtype="0" fill="hold" nodeType="withEffect">
                                  <p:stCondLst>
                                    <p:cond delay="0"/>
                                  </p:stCondLst>
                                  <p:childTnLst>
                                    <p:set>
                                      <p:cBhvr>
                                        <p:cTn id="18" dur="1" fill="hold">
                                          <p:stCondLst>
                                            <p:cond delay="0"/>
                                          </p:stCondLst>
                                        </p:cTn>
                                        <p:tgtEl>
                                          <p:spTgt spid="1027"/>
                                        </p:tgtEl>
                                        <p:attrNameLst>
                                          <p:attrName>style.visibility</p:attrName>
                                        </p:attrNameLst>
                                      </p:cBhvr>
                                      <p:to>
                                        <p:strVal val="visible"/>
                                      </p:to>
                                    </p:set>
                                    <p:anim calcmode="lin" valueType="num">
                                      <p:cBhvr>
                                        <p:cTn id="19" dur="1000" fill="hold"/>
                                        <p:tgtEl>
                                          <p:spTgt spid="1027"/>
                                        </p:tgtEl>
                                        <p:attrNameLst>
                                          <p:attrName>ppt_w</p:attrName>
                                        </p:attrNameLst>
                                      </p:cBhvr>
                                      <p:tavLst>
                                        <p:tav tm="0">
                                          <p:val>
                                            <p:fltVal val="0"/>
                                          </p:val>
                                        </p:tav>
                                        <p:tav tm="100000">
                                          <p:val>
                                            <p:strVal val="#ppt_w"/>
                                          </p:val>
                                        </p:tav>
                                      </p:tavLst>
                                    </p:anim>
                                    <p:anim calcmode="lin" valueType="num">
                                      <p:cBhvr>
                                        <p:cTn id="20" dur="1000" fill="hold"/>
                                        <p:tgtEl>
                                          <p:spTgt spid="1027"/>
                                        </p:tgtEl>
                                        <p:attrNameLst>
                                          <p:attrName>ppt_h</p:attrName>
                                        </p:attrNameLst>
                                      </p:cBhvr>
                                      <p:tavLst>
                                        <p:tav tm="0">
                                          <p:val>
                                            <p:fltVal val="0"/>
                                          </p:val>
                                        </p:tav>
                                        <p:tav tm="100000">
                                          <p:val>
                                            <p:strVal val="#ppt_h"/>
                                          </p:val>
                                        </p:tav>
                                      </p:tavLst>
                                    </p:anim>
                                    <p:anim calcmode="lin" valueType="num">
                                      <p:cBhvr>
                                        <p:cTn id="21" dur="1000" fill="hold"/>
                                        <p:tgtEl>
                                          <p:spTgt spid="1027"/>
                                        </p:tgtEl>
                                        <p:attrNameLst>
                                          <p:attrName>style.rotation</p:attrName>
                                        </p:attrNameLst>
                                      </p:cBhvr>
                                      <p:tavLst>
                                        <p:tav tm="0">
                                          <p:val>
                                            <p:fltVal val="90"/>
                                          </p:val>
                                        </p:tav>
                                        <p:tav tm="100000">
                                          <p:val>
                                            <p:fltVal val="0"/>
                                          </p:val>
                                        </p:tav>
                                      </p:tavLst>
                                    </p:anim>
                                    <p:animEffect transition="in" filter="fade">
                                      <p:cBhvr>
                                        <p:cTn id="22" dur="1000"/>
                                        <p:tgtEl>
                                          <p:spTgt spid="1027"/>
                                        </p:tgtEl>
                                      </p:cBhvr>
                                    </p:animEffect>
                                  </p:childTnLst>
                                </p:cTn>
                              </p:par>
                            </p:childTnLst>
                          </p:cTn>
                        </p:par>
                      </p:childTnLst>
                    </p:cTn>
                  </p:par>
                  <p:par>
                    <p:cTn id="23" fill="hold">
                      <p:stCondLst>
                        <p:cond delay="indefinite"/>
                      </p:stCondLst>
                      <p:childTnLst>
                        <p:par>
                          <p:cTn id="24" fill="hold">
                            <p:stCondLst>
                              <p:cond delay="0"/>
                            </p:stCondLst>
                            <p:childTnLst>
                              <p:par>
                                <p:cTn id="25" presetID="26" presetClass="entr" presetSubtype="0" fill="hold" grpId="0" nodeType="click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80">
                                          <p:stCondLst>
                                            <p:cond delay="0"/>
                                          </p:stCondLst>
                                        </p:cTn>
                                        <p:tgtEl>
                                          <p:spTgt spid="5"/>
                                        </p:tgtEl>
                                      </p:cBhvr>
                                    </p:animEffect>
                                    <p:anim calcmode="lin" valueType="num">
                                      <p:cBhvr>
                                        <p:cTn id="2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3" dur="26">
                                          <p:stCondLst>
                                            <p:cond delay="650"/>
                                          </p:stCondLst>
                                        </p:cTn>
                                        <p:tgtEl>
                                          <p:spTgt spid="5"/>
                                        </p:tgtEl>
                                      </p:cBhvr>
                                      <p:to x="100000" y="60000"/>
                                    </p:animScale>
                                    <p:animScale>
                                      <p:cBhvr>
                                        <p:cTn id="34" dur="166" decel="50000">
                                          <p:stCondLst>
                                            <p:cond delay="676"/>
                                          </p:stCondLst>
                                        </p:cTn>
                                        <p:tgtEl>
                                          <p:spTgt spid="5"/>
                                        </p:tgtEl>
                                      </p:cBhvr>
                                      <p:to x="100000" y="100000"/>
                                    </p:animScale>
                                    <p:animScale>
                                      <p:cBhvr>
                                        <p:cTn id="35" dur="26">
                                          <p:stCondLst>
                                            <p:cond delay="1312"/>
                                          </p:stCondLst>
                                        </p:cTn>
                                        <p:tgtEl>
                                          <p:spTgt spid="5"/>
                                        </p:tgtEl>
                                      </p:cBhvr>
                                      <p:to x="100000" y="80000"/>
                                    </p:animScale>
                                    <p:animScale>
                                      <p:cBhvr>
                                        <p:cTn id="36" dur="166" decel="50000">
                                          <p:stCondLst>
                                            <p:cond delay="1338"/>
                                          </p:stCondLst>
                                        </p:cTn>
                                        <p:tgtEl>
                                          <p:spTgt spid="5"/>
                                        </p:tgtEl>
                                      </p:cBhvr>
                                      <p:to x="100000" y="100000"/>
                                    </p:animScale>
                                    <p:animScale>
                                      <p:cBhvr>
                                        <p:cTn id="37" dur="26">
                                          <p:stCondLst>
                                            <p:cond delay="1642"/>
                                          </p:stCondLst>
                                        </p:cTn>
                                        <p:tgtEl>
                                          <p:spTgt spid="5"/>
                                        </p:tgtEl>
                                      </p:cBhvr>
                                      <p:to x="100000" y="90000"/>
                                    </p:animScale>
                                    <p:animScale>
                                      <p:cBhvr>
                                        <p:cTn id="38" dur="166" decel="50000">
                                          <p:stCondLst>
                                            <p:cond delay="1668"/>
                                          </p:stCondLst>
                                        </p:cTn>
                                        <p:tgtEl>
                                          <p:spTgt spid="5"/>
                                        </p:tgtEl>
                                      </p:cBhvr>
                                      <p:to x="100000" y="100000"/>
                                    </p:animScale>
                                    <p:animScale>
                                      <p:cBhvr>
                                        <p:cTn id="39" dur="26">
                                          <p:stCondLst>
                                            <p:cond delay="1808"/>
                                          </p:stCondLst>
                                        </p:cTn>
                                        <p:tgtEl>
                                          <p:spTgt spid="5"/>
                                        </p:tgtEl>
                                      </p:cBhvr>
                                      <p:to x="100000" y="95000"/>
                                    </p:animScale>
                                    <p:animScale>
                                      <p:cBhvr>
                                        <p:cTn id="40"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728192"/>
          </a:xfrm>
        </p:spPr>
        <p:txBody>
          <a:bodyPr>
            <a:normAutofit fontScale="85000" lnSpcReduction="10000"/>
          </a:bodyPr>
          <a:lstStyle/>
          <a:p>
            <a:pPr marL="0" indent="0" algn="ctr">
              <a:buNone/>
            </a:pPr>
            <a:r>
              <a:rPr lang="es-CO" dirty="0"/>
              <a:t>Pues como esta mezcla es inevitable, </a:t>
            </a:r>
            <a:r>
              <a:rPr lang="es-CO" dirty="0" smtClean="0"/>
              <a:t>ya que Satanás quiere que todos los seres humanos se pierdan, es </a:t>
            </a:r>
            <a:r>
              <a:rPr lang="es-CO" dirty="0"/>
              <a:t>responsabilidad del creyente un </a:t>
            </a:r>
            <a:r>
              <a:rPr lang="es-CO" dirty="0" smtClean="0"/>
              <a:t>autoexamen, de </a:t>
            </a:r>
            <a:r>
              <a:rPr lang="es-CO" dirty="0"/>
              <a:t>lo que </a:t>
            </a:r>
            <a:r>
              <a:rPr lang="es-CO" b="1" u="sng" dirty="0"/>
              <a:t>decimos</a:t>
            </a:r>
            <a:r>
              <a:rPr lang="es-CO" dirty="0"/>
              <a:t>, de lo que </a:t>
            </a:r>
            <a:r>
              <a:rPr lang="es-CO" b="1" u="sng" dirty="0" smtClean="0"/>
              <a:t>creemos</a:t>
            </a:r>
            <a:r>
              <a:rPr lang="es-CO" dirty="0" smtClean="0"/>
              <a:t> y </a:t>
            </a:r>
            <a:r>
              <a:rPr lang="es-CO" dirty="0"/>
              <a:t>de lo que </a:t>
            </a:r>
            <a:r>
              <a:rPr lang="es-CO" b="1" u="sng" dirty="0"/>
              <a:t>hacemo</a:t>
            </a:r>
            <a:r>
              <a:rPr lang="es-CO" dirty="0"/>
              <a:t>s. </a:t>
            </a:r>
            <a:endParaRPr lang="es-CO" dirty="0" smtClean="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9589" y="2377916"/>
            <a:ext cx="2236465" cy="2059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80119" y="2564904"/>
            <a:ext cx="6489469" cy="1938992"/>
          </a:xfrm>
          <a:prstGeom prst="rect">
            <a:avLst/>
          </a:prstGeom>
        </p:spPr>
        <p:txBody>
          <a:bodyPr wrap="square">
            <a:spAutoFit/>
          </a:bodyPr>
          <a:lstStyle/>
          <a:p>
            <a:pPr algn="ctr"/>
            <a:r>
              <a:rPr lang="es-CO" sz="2400" b="1" dirty="0">
                <a:solidFill>
                  <a:srgbClr val="FF0000"/>
                </a:solidFill>
              </a:rPr>
              <a:t>Hagámonos el propósito de examinar a la luz de la Biblia toda nuestra doctrina. Mientras mas acercamos nuestro rostro a una bombilla, mas detallado vemos en el espejo lo que hay, que a simple vista quizás ni se nota. </a:t>
            </a:r>
          </a:p>
        </p:txBody>
      </p:sp>
      <p:sp>
        <p:nvSpPr>
          <p:cNvPr id="5" name="4 Rectángulo"/>
          <p:cNvSpPr/>
          <p:nvPr/>
        </p:nvSpPr>
        <p:spPr>
          <a:xfrm>
            <a:off x="251520" y="4816316"/>
            <a:ext cx="8640960" cy="1569660"/>
          </a:xfrm>
          <a:prstGeom prst="rect">
            <a:avLst/>
          </a:prstGeom>
        </p:spPr>
        <p:txBody>
          <a:bodyPr wrap="square">
            <a:spAutoFit/>
          </a:bodyPr>
          <a:lstStyle/>
          <a:p>
            <a:pPr algn="ctr"/>
            <a:r>
              <a:rPr lang="es-CO" sz="2400" dirty="0"/>
              <a:t>Igual sucede cuando mas nos acercamos a la luz de la Palabra de Dios, enseguida vemos todo aquello que estamos pensando, haciendo y enseñando mal. El autoexamen es </a:t>
            </a:r>
            <a:r>
              <a:rPr lang="es-CO" sz="2400" dirty="0" smtClean="0"/>
              <a:t>bíblico.</a:t>
            </a:r>
          </a:p>
          <a:p>
            <a:pPr algn="ctr"/>
            <a:r>
              <a:rPr lang="es-CO" sz="2400" dirty="0" smtClean="0"/>
              <a:t>(Leer </a:t>
            </a:r>
            <a:r>
              <a:rPr lang="es-CO" sz="2400" dirty="0">
                <a:solidFill>
                  <a:srgbClr val="FF0000"/>
                </a:solidFill>
              </a:rPr>
              <a:t>2Cor. 13:5)</a:t>
            </a:r>
            <a:r>
              <a:rPr lang="es-CO" sz="2400" dirty="0"/>
              <a:t> </a:t>
            </a:r>
            <a:r>
              <a:rPr lang="es-CO" sz="2400" dirty="0" smtClean="0"/>
              <a:t> </a:t>
            </a:r>
            <a:r>
              <a:rPr lang="es-CO" sz="2400" dirty="0"/>
              <a:t>nos mantiene alertas </a:t>
            </a:r>
            <a:r>
              <a:rPr lang="es-CO" sz="2400" dirty="0" smtClean="0"/>
              <a:t>contra la </a:t>
            </a:r>
            <a:r>
              <a:rPr lang="es-CO" sz="2400" dirty="0"/>
              <a:t>mezcla.</a:t>
            </a:r>
          </a:p>
        </p:txBody>
      </p:sp>
    </p:spTree>
    <p:extLst>
      <p:ext uri="{BB962C8B-B14F-4D97-AF65-F5344CB8AC3E}">
        <p14:creationId xmlns:p14="http://schemas.microsoft.com/office/powerpoint/2010/main" val="338060860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7"/>
            <a:ext cx="8229600" cy="2592288"/>
          </a:xfrm>
        </p:spPr>
        <p:txBody>
          <a:bodyPr>
            <a:normAutofit fontScale="92500" lnSpcReduction="20000"/>
          </a:bodyPr>
          <a:lstStyle/>
          <a:p>
            <a:pPr marL="0" indent="0" algn="ctr">
              <a:buNone/>
            </a:pPr>
            <a:r>
              <a:rPr lang="es-CO" dirty="0" smtClean="0"/>
              <a:t>Por favor, ten muy en cuenta lo que dijo el Señor Jesús </a:t>
            </a:r>
            <a:r>
              <a:rPr lang="es-CO" dirty="0"/>
              <a:t>en </a:t>
            </a:r>
            <a:r>
              <a:rPr lang="es-CO" dirty="0" smtClean="0">
                <a:solidFill>
                  <a:srgbClr val="FF0000"/>
                </a:solidFill>
              </a:rPr>
              <a:t>(Mateo 15:9) </a:t>
            </a:r>
            <a:r>
              <a:rPr lang="es-CO" dirty="0" smtClean="0"/>
              <a:t>RVR. «</a:t>
            </a:r>
            <a:r>
              <a:rPr lang="es-CO" dirty="0" smtClean="0">
                <a:latin typeface="Agency FB" pitchFamily="34" charset="0"/>
              </a:rPr>
              <a:t>Pues </a:t>
            </a:r>
            <a:r>
              <a:rPr lang="es-CO" dirty="0">
                <a:latin typeface="Agency FB" pitchFamily="34" charset="0"/>
              </a:rPr>
              <a:t>en vano me </a:t>
            </a:r>
            <a:r>
              <a:rPr lang="es-CO" dirty="0" smtClean="0">
                <a:latin typeface="Agency FB" pitchFamily="34" charset="0"/>
              </a:rPr>
              <a:t>honran, Enseñando </a:t>
            </a:r>
            <a:r>
              <a:rPr lang="es-CO" dirty="0">
                <a:latin typeface="Agency FB" pitchFamily="34" charset="0"/>
              </a:rPr>
              <a:t>como doctrinas, mandamientos de </a:t>
            </a:r>
            <a:r>
              <a:rPr lang="es-CO" dirty="0" smtClean="0">
                <a:latin typeface="Agency FB" pitchFamily="34" charset="0"/>
              </a:rPr>
              <a:t>hombres</a:t>
            </a:r>
            <a:r>
              <a:rPr lang="es-CO" dirty="0" smtClean="0"/>
              <a:t>».</a:t>
            </a:r>
          </a:p>
          <a:p>
            <a:pPr marL="0" indent="0" algn="ctr">
              <a:buNone/>
            </a:pPr>
            <a:endParaRPr lang="es-CO" dirty="0" smtClean="0"/>
          </a:p>
          <a:p>
            <a:pPr marL="0" indent="0" algn="ctr">
              <a:buNone/>
            </a:pPr>
            <a:r>
              <a:rPr lang="es-CO" dirty="0" smtClean="0"/>
              <a:t>Y en </a:t>
            </a:r>
            <a:r>
              <a:rPr lang="es-CO" dirty="0" smtClean="0">
                <a:solidFill>
                  <a:srgbClr val="FF0000"/>
                </a:solidFill>
              </a:rPr>
              <a:t>Mateo 15:13 </a:t>
            </a:r>
            <a:r>
              <a:rPr lang="es-CO" dirty="0" smtClean="0"/>
              <a:t>dijo: </a:t>
            </a:r>
            <a:r>
              <a:rPr lang="es-CO" dirty="0"/>
              <a:t> </a:t>
            </a:r>
            <a:r>
              <a:rPr lang="es-CO" dirty="0" smtClean="0"/>
              <a:t>«</a:t>
            </a:r>
            <a:r>
              <a:rPr lang="es-CO" dirty="0" smtClean="0">
                <a:latin typeface="Agency FB" pitchFamily="34" charset="0"/>
              </a:rPr>
              <a:t>Toda </a:t>
            </a:r>
            <a:r>
              <a:rPr lang="es-CO" dirty="0">
                <a:latin typeface="Agency FB" pitchFamily="34" charset="0"/>
              </a:rPr>
              <a:t>planta que mi Padre celestial no haya plantado, será </a:t>
            </a:r>
            <a:r>
              <a:rPr lang="es-CO" dirty="0" smtClean="0">
                <a:latin typeface="Agency FB" pitchFamily="34" charset="0"/>
              </a:rPr>
              <a:t>desarraigada</a:t>
            </a:r>
            <a:r>
              <a:rPr lang="es-CO" dirty="0" smtClean="0"/>
              <a:t>».</a:t>
            </a:r>
          </a:p>
        </p:txBody>
      </p:sp>
      <p:sp>
        <p:nvSpPr>
          <p:cNvPr id="4" name="3 Rectángulo"/>
          <p:cNvSpPr/>
          <p:nvPr/>
        </p:nvSpPr>
        <p:spPr>
          <a:xfrm>
            <a:off x="395536" y="3699865"/>
            <a:ext cx="6192688" cy="3046988"/>
          </a:xfrm>
          <a:prstGeom prst="rect">
            <a:avLst/>
          </a:prstGeom>
        </p:spPr>
        <p:txBody>
          <a:bodyPr wrap="square">
            <a:spAutoFit/>
          </a:bodyPr>
          <a:lstStyle/>
          <a:p>
            <a:pPr algn="ctr"/>
            <a:r>
              <a:rPr lang="es-CO" sz="2400" i="1" dirty="0">
                <a:solidFill>
                  <a:srgbClr val="FF0000"/>
                </a:solidFill>
              </a:rPr>
              <a:t>Por tanto, mi recomendación que les hago con mucho amor es: que si lo que te han enseñado en tu iglesia, y has puesto en practica, pero no se encuentra registrado en la Biblia, </a:t>
            </a:r>
            <a:r>
              <a:rPr lang="es-CO" sz="2400" b="1" i="1" u="sng" dirty="0">
                <a:solidFill>
                  <a:srgbClr val="FF0000"/>
                </a:solidFill>
              </a:rPr>
              <a:t>debes desechar inmediatamente. </a:t>
            </a:r>
            <a:r>
              <a:rPr lang="es-CO" sz="2400" i="1" dirty="0">
                <a:solidFill>
                  <a:srgbClr val="FF0000"/>
                </a:solidFill>
              </a:rPr>
              <a:t>Me refiero a los diez mandamientos registrados en Éxodo 20:3-17; Deut.5:6-21, lo cuan incluye </a:t>
            </a:r>
            <a:r>
              <a:rPr lang="es-CO" sz="2400" i="1" dirty="0" smtClean="0">
                <a:solidFill>
                  <a:srgbClr val="FF0000"/>
                </a:solidFill>
              </a:rPr>
              <a:t>como te das cuenta, la </a:t>
            </a:r>
            <a:r>
              <a:rPr lang="es-CO" sz="2400" i="1" dirty="0">
                <a:solidFill>
                  <a:srgbClr val="FF0000"/>
                </a:solidFill>
              </a:rPr>
              <a:t>observancia del sábado.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609312">
            <a:off x="7173641" y="3833440"/>
            <a:ext cx="1433008" cy="1899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63560283"/>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026"/>
                                        </p:tgtEl>
                                        <p:attrNameLst>
                                          <p:attrName>style.visibility</p:attrName>
                                        </p:attrNameLst>
                                      </p:cBhvr>
                                      <p:to>
                                        <p:strVal val="visible"/>
                                      </p:to>
                                    </p:set>
                                    <p:anim calcmode="lin" valueType="num">
                                      <p:cBhvr>
                                        <p:cTn id="13" dur="1000" fill="hold"/>
                                        <p:tgtEl>
                                          <p:spTgt spid="1026"/>
                                        </p:tgtEl>
                                        <p:attrNameLst>
                                          <p:attrName>ppt_w</p:attrName>
                                        </p:attrNameLst>
                                      </p:cBhvr>
                                      <p:tavLst>
                                        <p:tav tm="0">
                                          <p:val>
                                            <p:fltVal val="0"/>
                                          </p:val>
                                        </p:tav>
                                        <p:tav tm="100000">
                                          <p:val>
                                            <p:strVal val="#ppt_w"/>
                                          </p:val>
                                        </p:tav>
                                      </p:tavLst>
                                    </p:anim>
                                    <p:anim calcmode="lin" valueType="num">
                                      <p:cBhvr>
                                        <p:cTn id="14" dur="1000" fill="hold"/>
                                        <p:tgtEl>
                                          <p:spTgt spid="1026"/>
                                        </p:tgtEl>
                                        <p:attrNameLst>
                                          <p:attrName>ppt_h</p:attrName>
                                        </p:attrNameLst>
                                      </p:cBhvr>
                                      <p:tavLst>
                                        <p:tav tm="0">
                                          <p:val>
                                            <p:fltVal val="0"/>
                                          </p:val>
                                        </p:tav>
                                        <p:tav tm="100000">
                                          <p:val>
                                            <p:strVal val="#ppt_h"/>
                                          </p:val>
                                        </p:tav>
                                      </p:tavLst>
                                    </p:anim>
                                    <p:anim calcmode="lin" valueType="num">
                                      <p:cBhvr>
                                        <p:cTn id="15" dur="1000" fill="hold"/>
                                        <p:tgtEl>
                                          <p:spTgt spid="1026"/>
                                        </p:tgtEl>
                                        <p:attrNameLst>
                                          <p:attrName>style.rotation</p:attrName>
                                        </p:attrNameLst>
                                      </p:cBhvr>
                                      <p:tavLst>
                                        <p:tav tm="0">
                                          <p:val>
                                            <p:fltVal val="90"/>
                                          </p:val>
                                        </p:tav>
                                        <p:tav tm="100000">
                                          <p:val>
                                            <p:fltVal val="0"/>
                                          </p:val>
                                        </p:tav>
                                      </p:tavLst>
                                    </p:anim>
                                    <p:animEffect transition="in" filter="fade">
                                      <p:cBhvr>
                                        <p:cTn id="16"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224136"/>
          </a:xfrm>
        </p:spPr>
        <p:txBody>
          <a:bodyPr>
            <a:normAutofit/>
          </a:bodyPr>
          <a:lstStyle/>
          <a:p>
            <a:pPr marL="0" indent="0">
              <a:buNone/>
            </a:pPr>
            <a:r>
              <a:rPr lang="es-CO" sz="2100" dirty="0" smtClean="0"/>
              <a:t>               </a:t>
            </a:r>
            <a:r>
              <a:rPr lang="es-CO" sz="3300" b="1" u="sng" dirty="0" smtClean="0"/>
              <a:t>Hagámonos</a:t>
            </a:r>
            <a:r>
              <a:rPr lang="es-CO" sz="3300" b="1" u="sng" dirty="0"/>
              <a:t> el propósito de confiar en la Soberanía y la Providencia de Dios</a:t>
            </a:r>
            <a:r>
              <a:rPr lang="es-CO" sz="3300" b="1" u="sng" dirty="0" smtClean="0"/>
              <a:t>.</a:t>
            </a:r>
          </a:p>
        </p:txBody>
      </p:sp>
      <p:sp>
        <p:nvSpPr>
          <p:cNvPr id="4" name="3 Conector"/>
          <p:cNvSpPr/>
          <p:nvPr/>
        </p:nvSpPr>
        <p:spPr>
          <a:xfrm>
            <a:off x="611560" y="260648"/>
            <a:ext cx="720080" cy="792088"/>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3200" b="1" dirty="0">
                <a:solidFill>
                  <a:schemeClr val="tx1"/>
                </a:solidFill>
              </a:rPr>
              <a:t>7</a:t>
            </a:r>
          </a:p>
        </p:txBody>
      </p:sp>
      <p:sp>
        <p:nvSpPr>
          <p:cNvPr id="5" name="4 Rectángulo"/>
          <p:cNvSpPr/>
          <p:nvPr/>
        </p:nvSpPr>
        <p:spPr>
          <a:xfrm>
            <a:off x="467544" y="2239887"/>
            <a:ext cx="6336704" cy="1384995"/>
          </a:xfrm>
          <a:prstGeom prst="rect">
            <a:avLst/>
          </a:prstGeom>
        </p:spPr>
        <p:txBody>
          <a:bodyPr wrap="square">
            <a:spAutoFit/>
          </a:bodyPr>
          <a:lstStyle/>
          <a:p>
            <a:pPr algn="ctr"/>
            <a:r>
              <a:rPr lang="es-CO" sz="2800" b="1" dirty="0">
                <a:solidFill>
                  <a:srgbClr val="FF0000"/>
                </a:solidFill>
              </a:rPr>
              <a:t>Dios es Soberano. Gobierna y controla este mundo y los que en el habitamos con el ejercicio de su Providencia.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04248" y="1700808"/>
            <a:ext cx="2339752" cy="25202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547664" y="4581128"/>
            <a:ext cx="6120680" cy="1938992"/>
          </a:xfrm>
          <a:prstGeom prst="rect">
            <a:avLst/>
          </a:prstGeom>
        </p:spPr>
        <p:txBody>
          <a:bodyPr wrap="square">
            <a:spAutoFit/>
          </a:bodyPr>
          <a:lstStyle/>
          <a:p>
            <a:pPr algn="ctr"/>
            <a:r>
              <a:rPr lang="es-CO" sz="2400" dirty="0"/>
              <a:t>Cuando aprendamos a descansar en la Soberanía total de Dios, y en su Providencia,  nuestras preocupaciones y tensiones saldrán volando en busca de otra cabeza donde poner sus huevos y anidar. </a:t>
            </a:r>
          </a:p>
        </p:txBody>
      </p:sp>
    </p:spTree>
    <p:extLst>
      <p:ext uri="{BB962C8B-B14F-4D97-AF65-F5344CB8AC3E}">
        <p14:creationId xmlns:p14="http://schemas.microsoft.com/office/powerpoint/2010/main" val="1404063809"/>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3074"/>
                                        </p:tgtEl>
                                        <p:attrNameLst>
                                          <p:attrName>style.visibility</p:attrName>
                                        </p:attrNameLst>
                                      </p:cBhvr>
                                      <p:to>
                                        <p:strVal val="visible"/>
                                      </p:to>
                                    </p:set>
                                    <p:animEffect transition="in" filter="wipe(down)">
                                      <p:cBhvr>
                                        <p:cTn id="23" dur="580">
                                          <p:stCondLst>
                                            <p:cond delay="0"/>
                                          </p:stCondLst>
                                        </p:cTn>
                                        <p:tgtEl>
                                          <p:spTgt spid="3074"/>
                                        </p:tgtEl>
                                      </p:cBhvr>
                                    </p:animEffect>
                                    <p:anim calcmode="lin" valueType="num">
                                      <p:cBhvr>
                                        <p:cTn id="24" dur="1822" tmFilter="0,0; 0.14,0.36; 0.43,0.73; 0.71,0.91; 1.0,1.0">
                                          <p:stCondLst>
                                            <p:cond delay="0"/>
                                          </p:stCondLst>
                                        </p:cTn>
                                        <p:tgtEl>
                                          <p:spTgt spid="307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307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307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307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3074"/>
                                        </p:tgtEl>
                                        <p:attrNameLst>
                                          <p:attrName>ppt_y</p:attrName>
                                        </p:attrNameLst>
                                      </p:cBhvr>
                                      <p:tavLst>
                                        <p:tav tm="0" fmla="#ppt_y-sin(pi*$)/81">
                                          <p:val>
                                            <p:fltVal val="0"/>
                                          </p:val>
                                        </p:tav>
                                        <p:tav tm="100000">
                                          <p:val>
                                            <p:fltVal val="1"/>
                                          </p:val>
                                        </p:tav>
                                      </p:tavLst>
                                    </p:anim>
                                    <p:animScale>
                                      <p:cBhvr>
                                        <p:cTn id="29" dur="26">
                                          <p:stCondLst>
                                            <p:cond delay="650"/>
                                          </p:stCondLst>
                                        </p:cTn>
                                        <p:tgtEl>
                                          <p:spTgt spid="3074"/>
                                        </p:tgtEl>
                                      </p:cBhvr>
                                      <p:to x="100000" y="60000"/>
                                    </p:animScale>
                                    <p:animScale>
                                      <p:cBhvr>
                                        <p:cTn id="30" dur="166" decel="50000">
                                          <p:stCondLst>
                                            <p:cond delay="676"/>
                                          </p:stCondLst>
                                        </p:cTn>
                                        <p:tgtEl>
                                          <p:spTgt spid="3074"/>
                                        </p:tgtEl>
                                      </p:cBhvr>
                                      <p:to x="100000" y="100000"/>
                                    </p:animScale>
                                    <p:animScale>
                                      <p:cBhvr>
                                        <p:cTn id="31" dur="26">
                                          <p:stCondLst>
                                            <p:cond delay="1312"/>
                                          </p:stCondLst>
                                        </p:cTn>
                                        <p:tgtEl>
                                          <p:spTgt spid="3074"/>
                                        </p:tgtEl>
                                      </p:cBhvr>
                                      <p:to x="100000" y="80000"/>
                                    </p:animScale>
                                    <p:animScale>
                                      <p:cBhvr>
                                        <p:cTn id="32" dur="166" decel="50000">
                                          <p:stCondLst>
                                            <p:cond delay="1338"/>
                                          </p:stCondLst>
                                        </p:cTn>
                                        <p:tgtEl>
                                          <p:spTgt spid="3074"/>
                                        </p:tgtEl>
                                      </p:cBhvr>
                                      <p:to x="100000" y="100000"/>
                                    </p:animScale>
                                    <p:animScale>
                                      <p:cBhvr>
                                        <p:cTn id="33" dur="26">
                                          <p:stCondLst>
                                            <p:cond delay="1642"/>
                                          </p:stCondLst>
                                        </p:cTn>
                                        <p:tgtEl>
                                          <p:spTgt spid="3074"/>
                                        </p:tgtEl>
                                      </p:cBhvr>
                                      <p:to x="100000" y="90000"/>
                                    </p:animScale>
                                    <p:animScale>
                                      <p:cBhvr>
                                        <p:cTn id="34" dur="166" decel="50000">
                                          <p:stCondLst>
                                            <p:cond delay="1668"/>
                                          </p:stCondLst>
                                        </p:cTn>
                                        <p:tgtEl>
                                          <p:spTgt spid="3074"/>
                                        </p:tgtEl>
                                      </p:cBhvr>
                                      <p:to x="100000" y="100000"/>
                                    </p:animScale>
                                    <p:animScale>
                                      <p:cBhvr>
                                        <p:cTn id="35" dur="26">
                                          <p:stCondLst>
                                            <p:cond delay="1808"/>
                                          </p:stCondLst>
                                        </p:cTn>
                                        <p:tgtEl>
                                          <p:spTgt spid="3074"/>
                                        </p:tgtEl>
                                      </p:cBhvr>
                                      <p:to x="100000" y="95000"/>
                                    </p:animScale>
                                    <p:animScale>
                                      <p:cBhvr>
                                        <p:cTn id="36" dur="166" decel="50000">
                                          <p:stCondLst>
                                            <p:cond delay="1834"/>
                                          </p:stCondLst>
                                        </p:cTn>
                                        <p:tgtEl>
                                          <p:spTgt spid="307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80">
                                          <p:stCondLst>
                                            <p:cond delay="0"/>
                                          </p:stCondLst>
                                        </p:cTn>
                                        <p:tgtEl>
                                          <p:spTgt spid="6"/>
                                        </p:tgtEl>
                                      </p:cBhvr>
                                    </p:animEffect>
                                    <p:anim calcmode="lin" valueType="num">
                                      <p:cBhvr>
                                        <p:cTn id="40"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45" dur="26">
                                          <p:stCondLst>
                                            <p:cond delay="650"/>
                                          </p:stCondLst>
                                        </p:cTn>
                                        <p:tgtEl>
                                          <p:spTgt spid="6"/>
                                        </p:tgtEl>
                                      </p:cBhvr>
                                      <p:to x="100000" y="60000"/>
                                    </p:animScale>
                                    <p:animScale>
                                      <p:cBhvr>
                                        <p:cTn id="46" dur="166" decel="50000">
                                          <p:stCondLst>
                                            <p:cond delay="676"/>
                                          </p:stCondLst>
                                        </p:cTn>
                                        <p:tgtEl>
                                          <p:spTgt spid="6"/>
                                        </p:tgtEl>
                                      </p:cBhvr>
                                      <p:to x="100000" y="100000"/>
                                    </p:animScale>
                                    <p:animScale>
                                      <p:cBhvr>
                                        <p:cTn id="47" dur="26">
                                          <p:stCondLst>
                                            <p:cond delay="1312"/>
                                          </p:stCondLst>
                                        </p:cTn>
                                        <p:tgtEl>
                                          <p:spTgt spid="6"/>
                                        </p:tgtEl>
                                      </p:cBhvr>
                                      <p:to x="100000" y="80000"/>
                                    </p:animScale>
                                    <p:animScale>
                                      <p:cBhvr>
                                        <p:cTn id="48" dur="166" decel="50000">
                                          <p:stCondLst>
                                            <p:cond delay="1338"/>
                                          </p:stCondLst>
                                        </p:cTn>
                                        <p:tgtEl>
                                          <p:spTgt spid="6"/>
                                        </p:tgtEl>
                                      </p:cBhvr>
                                      <p:to x="100000" y="100000"/>
                                    </p:animScale>
                                    <p:animScale>
                                      <p:cBhvr>
                                        <p:cTn id="49" dur="26">
                                          <p:stCondLst>
                                            <p:cond delay="1642"/>
                                          </p:stCondLst>
                                        </p:cTn>
                                        <p:tgtEl>
                                          <p:spTgt spid="6"/>
                                        </p:tgtEl>
                                      </p:cBhvr>
                                      <p:to x="100000" y="90000"/>
                                    </p:animScale>
                                    <p:animScale>
                                      <p:cBhvr>
                                        <p:cTn id="50" dur="166" decel="50000">
                                          <p:stCondLst>
                                            <p:cond delay="1668"/>
                                          </p:stCondLst>
                                        </p:cTn>
                                        <p:tgtEl>
                                          <p:spTgt spid="6"/>
                                        </p:tgtEl>
                                      </p:cBhvr>
                                      <p:to x="100000" y="100000"/>
                                    </p:animScale>
                                    <p:animScale>
                                      <p:cBhvr>
                                        <p:cTn id="51" dur="26">
                                          <p:stCondLst>
                                            <p:cond delay="1808"/>
                                          </p:stCondLst>
                                        </p:cTn>
                                        <p:tgtEl>
                                          <p:spTgt spid="6"/>
                                        </p:tgtEl>
                                      </p:cBhvr>
                                      <p:to x="100000" y="95000"/>
                                    </p:animScale>
                                    <p:animScale>
                                      <p:cBhvr>
                                        <p:cTn id="52"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p:spPr>
        <p:txBody>
          <a:bodyPr>
            <a:normAutofit fontScale="85000" lnSpcReduction="20000"/>
          </a:bodyPr>
          <a:lstStyle/>
          <a:p>
            <a:pPr marL="0" indent="0" algn="ctr">
              <a:buNone/>
            </a:pPr>
            <a:r>
              <a:rPr lang="es-CO" dirty="0"/>
              <a:t>El </a:t>
            </a:r>
            <a:r>
              <a:rPr lang="es-CO" u="sng" dirty="0" smtClean="0"/>
              <a:t>CRISTIANO</a:t>
            </a:r>
            <a:r>
              <a:rPr lang="es-CO" dirty="0" smtClean="0"/>
              <a:t> </a:t>
            </a:r>
            <a:r>
              <a:rPr lang="es-CO" dirty="0"/>
              <a:t>enfocado en la Soberanía de Dios vive confiado en que Dios esta en control total y absoluto de todo lo que se mueve bajo el sol. </a:t>
            </a:r>
            <a:endParaRPr lang="es-CO" dirty="0" smtClean="0"/>
          </a:p>
          <a:p>
            <a:pPr marL="0" indent="0" algn="ctr">
              <a:buNone/>
            </a:pPr>
            <a:r>
              <a:rPr lang="es-CO" b="1" dirty="0" smtClean="0">
                <a:solidFill>
                  <a:srgbClr val="FF0000"/>
                </a:solidFill>
              </a:rPr>
              <a:t>La </a:t>
            </a:r>
            <a:r>
              <a:rPr lang="es-CO" b="1" dirty="0">
                <a:solidFill>
                  <a:srgbClr val="FF0000"/>
                </a:solidFill>
              </a:rPr>
              <a:t>primera causa de la tensión que vive el ser humano promedio hoy día es el afán y la preocupación por el futuro. </a:t>
            </a:r>
            <a:r>
              <a:rPr lang="es-CO" b="1" dirty="0" smtClean="0">
                <a:solidFill>
                  <a:srgbClr val="FF0000"/>
                </a:solidFill>
              </a:rPr>
              <a:t>Pero, el </a:t>
            </a:r>
            <a:r>
              <a:rPr lang="es-CO" b="1" u="sng" dirty="0" smtClean="0">
                <a:solidFill>
                  <a:srgbClr val="FF0000"/>
                </a:solidFill>
              </a:rPr>
              <a:t>CRISTIANO</a:t>
            </a:r>
            <a:r>
              <a:rPr lang="es-CO" b="1" dirty="0" smtClean="0">
                <a:solidFill>
                  <a:srgbClr val="FF0000"/>
                </a:solidFill>
              </a:rPr>
              <a:t> </a:t>
            </a:r>
            <a:r>
              <a:rPr lang="es-CO" b="1" dirty="0">
                <a:solidFill>
                  <a:srgbClr val="FF0000"/>
                </a:solidFill>
              </a:rPr>
              <a:t>que ha descansado en la Soberanía de Dios vive tranquilo sabiendo que de Dios vendrá toda provisión, toda bendición  y que si las cosas pasan de alguna manera inesperada o aparentemente adversa, también es obra de la Providencia divina, la cual es mas sabia que nosotros, y sabe por que debe ser así. </a:t>
            </a:r>
            <a:endParaRPr lang="es-CO" b="1" dirty="0" smtClean="0">
              <a:solidFill>
                <a:srgbClr val="FF0000"/>
              </a:solidFill>
            </a:endParaRPr>
          </a:p>
          <a:p>
            <a:pPr marL="0" indent="0">
              <a:buNone/>
            </a:pPr>
            <a:r>
              <a:rPr lang="es-CO" dirty="0" smtClean="0"/>
              <a:t>El </a:t>
            </a:r>
            <a:r>
              <a:rPr lang="es-CO" u="sng" dirty="0" smtClean="0"/>
              <a:t>CRISTIANO</a:t>
            </a:r>
            <a:r>
              <a:rPr lang="es-CO" dirty="0" smtClean="0"/>
              <a:t> </a:t>
            </a:r>
            <a:r>
              <a:rPr lang="es-CO" dirty="0"/>
              <a:t>enfocado en la Soberanía total de Dios es el único que puede dar gracias a Dios EN TODO (leer </a:t>
            </a:r>
            <a:r>
              <a:rPr lang="es-CO" dirty="0">
                <a:solidFill>
                  <a:srgbClr val="FF0000"/>
                </a:solidFill>
              </a:rPr>
              <a:t>1Tes. 5:18)</a:t>
            </a:r>
            <a:r>
              <a:rPr lang="es-CO" dirty="0"/>
              <a:t>. El </a:t>
            </a:r>
            <a:r>
              <a:rPr lang="es-CO" u="sng" dirty="0" smtClean="0"/>
              <a:t>CRISTIANO</a:t>
            </a:r>
            <a:r>
              <a:rPr lang="es-CO" dirty="0" smtClean="0"/>
              <a:t> </a:t>
            </a:r>
            <a:r>
              <a:rPr lang="es-CO" dirty="0"/>
              <a:t>enfocado en la Soberanía total de Dios es el que no teme a las malas noticias. (Leer </a:t>
            </a:r>
            <a:r>
              <a:rPr lang="es-CO" dirty="0">
                <a:solidFill>
                  <a:srgbClr val="FF0000"/>
                </a:solidFill>
              </a:rPr>
              <a:t>Salmo 112:7)</a:t>
            </a:r>
          </a:p>
          <a:p>
            <a:endParaRPr lang="es-CO" dirty="0">
              <a:solidFill>
                <a:srgbClr val="FF0000"/>
              </a:solidFill>
            </a:endParaRPr>
          </a:p>
        </p:txBody>
      </p:sp>
    </p:spTree>
    <p:extLst>
      <p:ext uri="{BB962C8B-B14F-4D97-AF65-F5344CB8AC3E}">
        <p14:creationId xmlns:p14="http://schemas.microsoft.com/office/powerpoint/2010/main" val="1811203141"/>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p:cTn id="7"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p:cTn id="15"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18"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a:gsLst>
            <a:gs pos="0">
              <a:srgbClr val="FFEFD1"/>
            </a:gs>
            <a:gs pos="64999">
              <a:srgbClr val="F0EBD5"/>
            </a:gs>
            <a:gs pos="100000">
              <a:srgbClr val="D1C39F"/>
            </a:gs>
          </a:gsLst>
          <a:lin ang="5400000" scaled="0"/>
        </a:gradFill>
        <a:effectLst/>
      </p:bgPr>
    </p:bg>
    <p:spTree>
      <p:nvGrpSpPr>
        <p:cNvPr id="1" name=""/>
        <p:cNvGrpSpPr/>
        <p:nvPr/>
      </p:nvGrpSpPr>
      <p:grpSpPr>
        <a:xfrm>
          <a:off x="0" y="0"/>
          <a:ext cx="0" cy="0"/>
          <a:chOff x="0" y="0"/>
          <a:chExt cx="0" cy="0"/>
        </a:xfrm>
      </p:grpSpPr>
      <p:sp>
        <p:nvSpPr>
          <p:cNvPr id="4" name="3 Título"/>
          <p:cNvSpPr>
            <a:spLocks noGrp="1"/>
          </p:cNvSpPr>
          <p:nvPr>
            <p:ph type="title"/>
          </p:nvPr>
        </p:nvSpPr>
        <p:spPr/>
        <p:txBody>
          <a:bodyPr>
            <a:normAutofit/>
          </a:bodyPr>
          <a:lstStyle/>
          <a:p>
            <a:r>
              <a:rPr lang="es-CO" sz="5400" b="1" i="1" dirty="0" smtClean="0"/>
              <a:t>Conclusión</a:t>
            </a:r>
            <a:endParaRPr lang="es-CO" sz="5400" b="1" i="1" dirty="0"/>
          </a:p>
        </p:txBody>
      </p:sp>
      <p:sp>
        <p:nvSpPr>
          <p:cNvPr id="3" name="2 Marcador de contenido"/>
          <p:cNvSpPr>
            <a:spLocks noGrp="1"/>
          </p:cNvSpPr>
          <p:nvPr>
            <p:ph idx="1"/>
          </p:nvPr>
        </p:nvSpPr>
        <p:spPr>
          <a:xfrm>
            <a:off x="457200" y="1600200"/>
            <a:ext cx="8229600" cy="5069160"/>
          </a:xfrm>
        </p:spPr>
        <p:txBody>
          <a:bodyPr>
            <a:normAutofit fontScale="77500" lnSpcReduction="20000"/>
          </a:bodyPr>
          <a:lstStyle/>
          <a:p>
            <a:pPr marL="0" indent="0" algn="ctr" fontAlgn="base">
              <a:buNone/>
            </a:pPr>
            <a:r>
              <a:rPr lang="es-CO" sz="2800" dirty="0" smtClean="0"/>
              <a:t>En</a:t>
            </a:r>
            <a:r>
              <a:rPr lang="es-CO" sz="2800" dirty="0"/>
              <a:t> </a:t>
            </a:r>
            <a:r>
              <a:rPr lang="es-CO" sz="2800" dirty="0" smtClean="0"/>
              <a:t>la «agenda» en la planificación</a:t>
            </a:r>
            <a:r>
              <a:rPr lang="es-CO" sz="2800" dirty="0"/>
              <a:t> </a:t>
            </a:r>
            <a:r>
              <a:rPr lang="es-CO" sz="2800" dirty="0" smtClean="0"/>
              <a:t>de lo que debes hacer primero, la </a:t>
            </a:r>
            <a:r>
              <a:rPr lang="es-CO" sz="2800" dirty="0"/>
              <a:t>prioridad se impone</a:t>
            </a:r>
            <a:r>
              <a:rPr lang="es-CO" sz="2800" dirty="0" smtClean="0"/>
              <a:t>.</a:t>
            </a:r>
          </a:p>
          <a:p>
            <a:pPr marL="0" indent="0" algn="ctr" fontAlgn="base">
              <a:buNone/>
            </a:pPr>
            <a:r>
              <a:rPr lang="es-CO" sz="2800" dirty="0" smtClean="0"/>
              <a:t> </a:t>
            </a:r>
            <a:r>
              <a:rPr lang="es-CO" sz="2800" dirty="0"/>
              <a:t>Lo primero, primero. </a:t>
            </a:r>
            <a:endParaRPr lang="es-CO" sz="2800" dirty="0" smtClean="0"/>
          </a:p>
          <a:p>
            <a:pPr marL="0" indent="0" fontAlgn="base">
              <a:buNone/>
            </a:pPr>
            <a:endParaRPr lang="es-CO" sz="2800" dirty="0" smtClean="0"/>
          </a:p>
          <a:p>
            <a:pPr marL="0" indent="0" algn="ctr" fontAlgn="base">
              <a:buNone/>
            </a:pPr>
            <a:r>
              <a:rPr lang="es-CO" sz="2800" dirty="0" smtClean="0"/>
              <a:t>Por </a:t>
            </a:r>
            <a:r>
              <a:rPr lang="es-CO" sz="2800" dirty="0"/>
              <a:t>lo tanto, esta lista debe encabezar nuestras agendas. Todo lo demás puede ir </a:t>
            </a:r>
            <a:r>
              <a:rPr lang="es-CO" sz="2800" dirty="0" smtClean="0"/>
              <a:t>después,</a:t>
            </a:r>
            <a:r>
              <a:rPr lang="es-CO" sz="2800" dirty="0"/>
              <a:t>  </a:t>
            </a:r>
            <a:r>
              <a:rPr lang="es-CO" sz="2800" dirty="0" smtClean="0"/>
              <a:t>«</a:t>
            </a:r>
            <a:r>
              <a:rPr lang="es-CO" sz="2800" b="1" dirty="0" smtClean="0">
                <a:latin typeface="Agency FB" pitchFamily="34" charset="0"/>
              </a:rPr>
              <a:t>Busque primero las </a:t>
            </a:r>
            <a:r>
              <a:rPr lang="es-CO" sz="2800" b="1" dirty="0">
                <a:latin typeface="Agency FB" pitchFamily="34" charset="0"/>
              </a:rPr>
              <a:t>cosas del Reino de </a:t>
            </a:r>
            <a:r>
              <a:rPr lang="es-CO" sz="2800" b="1" dirty="0" smtClean="0">
                <a:latin typeface="Agency FB" pitchFamily="34" charset="0"/>
              </a:rPr>
              <a:t>Cristo, </a:t>
            </a:r>
            <a:r>
              <a:rPr lang="es-CO" sz="2800" b="1" dirty="0">
                <a:latin typeface="Agency FB" pitchFamily="34" charset="0"/>
              </a:rPr>
              <a:t>y todas las demás </a:t>
            </a:r>
            <a:r>
              <a:rPr lang="es-CO" sz="2800" b="1" dirty="0" smtClean="0">
                <a:latin typeface="Agency FB" pitchFamily="34" charset="0"/>
              </a:rPr>
              <a:t>cosas, vendrán por añadidura</a:t>
            </a:r>
            <a:r>
              <a:rPr lang="es-CO" sz="2800" dirty="0" smtClean="0"/>
              <a:t>», o sea, las cosas </a:t>
            </a:r>
            <a:r>
              <a:rPr lang="es-CO" sz="2800" dirty="0"/>
              <a:t>de este reino temporal se irán </a:t>
            </a:r>
            <a:r>
              <a:rPr lang="es-CO" sz="2800" dirty="0" smtClean="0"/>
              <a:t>acomodando, poco a poco. </a:t>
            </a:r>
          </a:p>
          <a:p>
            <a:pPr marL="0" indent="0" algn="ctr" fontAlgn="base">
              <a:buNone/>
            </a:pPr>
            <a:endParaRPr lang="es-CO" b="1" dirty="0" smtClean="0">
              <a:solidFill>
                <a:srgbClr val="FF0000"/>
              </a:solidFill>
            </a:endParaRPr>
          </a:p>
          <a:p>
            <a:pPr marL="0" indent="0" algn="ctr" fontAlgn="base">
              <a:buNone/>
            </a:pPr>
            <a:r>
              <a:rPr lang="es-CO" b="1" dirty="0" smtClean="0">
                <a:solidFill>
                  <a:srgbClr val="FF0000"/>
                </a:solidFill>
              </a:rPr>
              <a:t>Recuerda, Dios </a:t>
            </a:r>
            <a:r>
              <a:rPr lang="es-CO" b="1" dirty="0">
                <a:solidFill>
                  <a:srgbClr val="FF0000"/>
                </a:solidFill>
              </a:rPr>
              <a:t>es Fiel, El es el Buen Pastor, y </a:t>
            </a:r>
            <a:r>
              <a:rPr lang="es-CO" b="1" dirty="0" smtClean="0">
                <a:solidFill>
                  <a:srgbClr val="FF0000"/>
                </a:solidFill>
              </a:rPr>
              <a:t>nosotros </a:t>
            </a:r>
            <a:r>
              <a:rPr lang="es-CO" b="1" dirty="0">
                <a:solidFill>
                  <a:srgbClr val="FF0000"/>
                </a:solidFill>
              </a:rPr>
              <a:t>las ovejas de su prado</a:t>
            </a:r>
            <a:r>
              <a:rPr lang="es-CO" b="1" dirty="0" smtClean="0">
                <a:solidFill>
                  <a:srgbClr val="FF0000"/>
                </a:solidFill>
              </a:rPr>
              <a:t>. </a:t>
            </a:r>
          </a:p>
          <a:p>
            <a:pPr marL="0" indent="0" algn="ctr" fontAlgn="base">
              <a:buNone/>
            </a:pPr>
            <a:r>
              <a:rPr lang="es-CO" b="1" dirty="0" smtClean="0">
                <a:solidFill>
                  <a:srgbClr val="FF0000"/>
                </a:solidFill>
              </a:rPr>
              <a:t>Que Dios le bendiga, en Cristo Jesús. Amen.</a:t>
            </a:r>
            <a:r>
              <a:rPr lang="es-CO" b="1" dirty="0">
                <a:solidFill>
                  <a:srgbClr val="FF0000"/>
                </a:solidFill>
              </a:rPr>
              <a:t> </a:t>
            </a:r>
            <a:endParaRPr lang="es-CO" b="1" dirty="0" smtClean="0">
              <a:solidFill>
                <a:srgbClr val="FF0000"/>
              </a:solidFill>
            </a:endParaRPr>
          </a:p>
          <a:p>
            <a:pPr marL="0" indent="0" algn="ctr" fontAlgn="base">
              <a:buNone/>
            </a:pPr>
            <a:endParaRPr lang="es-CO" b="1" dirty="0" smtClean="0">
              <a:solidFill>
                <a:srgbClr val="FF0000"/>
              </a:solidFill>
            </a:endParaRPr>
          </a:p>
          <a:p>
            <a:pPr marL="0" indent="0" algn="ctr" fontAlgn="base">
              <a:buNone/>
            </a:pPr>
            <a:r>
              <a:rPr lang="es-CO" b="1" dirty="0" smtClean="0">
                <a:solidFill>
                  <a:srgbClr val="002060"/>
                </a:solidFill>
              </a:rPr>
              <a:t>Recuerda que Cristo viene pronto, prepárate y comparta estos temas, esa es mi tarea y la suya.  </a:t>
            </a:r>
            <a:endParaRPr lang="es-CO" b="1" dirty="0">
              <a:solidFill>
                <a:srgbClr val="002060"/>
              </a:solidFill>
            </a:endParaRPr>
          </a:p>
        </p:txBody>
      </p:sp>
    </p:spTree>
    <p:extLst>
      <p:ext uri="{BB962C8B-B14F-4D97-AF65-F5344CB8AC3E}">
        <p14:creationId xmlns:p14="http://schemas.microsoft.com/office/powerpoint/2010/main" val="286171657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randombar(horizontal)">
                                      <p:cBhvr>
                                        <p:cTn id="7" dur="500"/>
                                        <p:tgtEl>
                                          <p:spTgt spid="3">
                                            <p:txEl>
                                              <p:pRg st="0" end="0"/>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0" dur="500"/>
                                        <p:tgtEl>
                                          <p:spTgt spid="3">
                                            <p:txEl>
                                              <p:pRg st="1" end="1"/>
                                            </p:txEl>
                                          </p:spTgt>
                                        </p:tgtEl>
                                      </p:cBhvr>
                                    </p:animEffect>
                                  </p:childTnLst>
                                </p:cTn>
                              </p:par>
                              <p:par>
                                <p:cTn id="11" presetID="14" presetClass="entr" presetSubtype="1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3" presetClass="entr" presetSubtype="16" fill="hold" nodeType="click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 calcmode="lin" valueType="num">
                                      <p:cBhvr>
                                        <p:cTn id="18"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19"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20" dur="500"/>
                                        <p:tgtEl>
                                          <p:spTgt spid="3">
                                            <p:txEl>
                                              <p:pRg st="5" end="5"/>
                                            </p:txEl>
                                          </p:spTgt>
                                        </p:tgtEl>
                                      </p:cBhvr>
                                    </p:animEffect>
                                  </p:childTnLst>
                                </p:cTn>
                              </p:par>
                              <p:par>
                                <p:cTn id="21" presetID="53" presetClass="entr" presetSubtype="16" fill="hold"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 calcmode="lin" valueType="num">
                                      <p:cBhvr>
                                        <p:cTn id="23"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24"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25" dur="500"/>
                                        <p:tgtEl>
                                          <p:spTgt spid="3">
                                            <p:txEl>
                                              <p:pRg st="6" end="6"/>
                                            </p:txEl>
                                          </p:spTgt>
                                        </p:tgtEl>
                                      </p:cBhvr>
                                    </p:animEffect>
                                  </p:childTnLst>
                                </p:cTn>
                              </p:par>
                              <p:par>
                                <p:cTn id="26" presetID="53" presetClass="entr" presetSubtype="16"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 calcmode="lin" valueType="num">
                                      <p:cBhvr>
                                        <p:cTn id="28" dur="500" fill="hold"/>
                                        <p:tgtEl>
                                          <p:spTgt spid="3">
                                            <p:txEl>
                                              <p:pRg st="8" end="8"/>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8" end="8"/>
                                            </p:txEl>
                                          </p:spTgt>
                                        </p:tgtEl>
                                        <p:attrNameLst>
                                          <p:attrName>ppt_h</p:attrName>
                                        </p:attrNameLst>
                                      </p:cBhvr>
                                      <p:tavLst>
                                        <p:tav tm="0">
                                          <p:val>
                                            <p:fltVal val="0"/>
                                          </p:val>
                                        </p:tav>
                                        <p:tav tm="100000">
                                          <p:val>
                                            <p:strVal val="#ppt_h"/>
                                          </p:val>
                                        </p:tav>
                                      </p:tavLst>
                                    </p:anim>
                                    <p:animEffect transition="in" filter="fade">
                                      <p:cBhvr>
                                        <p:cTn id="30"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690</TotalTime>
  <Words>899</Words>
  <Application>Microsoft Office PowerPoint</Application>
  <PresentationFormat>Presentación en pantalla (4:3)</PresentationFormat>
  <Paragraphs>103</Paragraphs>
  <Slides>23</Slides>
  <Notes>0</Notes>
  <HiddenSlides>0</HiddenSlides>
  <MMClips>0</MMClips>
  <ScaleCrop>false</ScaleCrop>
  <HeadingPairs>
    <vt:vector size="4" baseType="variant">
      <vt:variant>
        <vt:lpstr>Tema</vt:lpstr>
      </vt:variant>
      <vt:variant>
        <vt:i4>1</vt:i4>
      </vt:variant>
      <vt:variant>
        <vt:lpstr>Títulos de diapositiva</vt:lpstr>
      </vt:variant>
      <vt:variant>
        <vt:i4>23</vt:i4>
      </vt:variant>
    </vt:vector>
  </HeadingPairs>
  <TitlesOfParts>
    <vt:vector size="24" baseType="lpstr">
      <vt:lpstr>Tema de Office</vt:lpstr>
      <vt:lpstr>Presentación de PowerPoint</vt:lpstr>
      <vt:lpstr>Presentación de PowerPoint</vt:lpstr>
      <vt:lpstr>Presentación de PowerPoint</vt:lpstr>
      <vt:lpstr>La Santa Biblia menciona al menos siete cosas para tener en cuenta</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Conclusión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QUÉ ENCABEZA SU AGENDA </dc:title>
  <dc:creator>FAMILIA FIERRO CH</dc:creator>
  <cp:lastModifiedBy>FAMILIA FIERRO CH</cp:lastModifiedBy>
  <cp:revision>94</cp:revision>
  <dcterms:created xsi:type="dcterms:W3CDTF">2013-03-11T12:16:20Z</dcterms:created>
  <dcterms:modified xsi:type="dcterms:W3CDTF">2014-07-01T12:26:11Z</dcterms:modified>
</cp:coreProperties>
</file>